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8" r:id="rId1"/>
  </p:sldMasterIdLst>
  <p:notesMasterIdLst>
    <p:notesMasterId r:id="rId73"/>
  </p:notesMasterIdLst>
  <p:handoutMasterIdLst>
    <p:handoutMasterId r:id="rId74"/>
  </p:handoutMasterIdLst>
  <p:sldIdLst>
    <p:sldId id="256" r:id="rId2"/>
    <p:sldId id="317" r:id="rId3"/>
    <p:sldId id="316" r:id="rId4"/>
    <p:sldId id="345" r:id="rId5"/>
    <p:sldId id="258" r:id="rId6"/>
    <p:sldId id="346" r:id="rId7"/>
    <p:sldId id="347" r:id="rId8"/>
    <p:sldId id="333" r:id="rId9"/>
    <p:sldId id="348" r:id="rId10"/>
    <p:sldId id="350" r:id="rId11"/>
    <p:sldId id="358" r:id="rId12"/>
    <p:sldId id="352" r:id="rId13"/>
    <p:sldId id="353" r:id="rId14"/>
    <p:sldId id="354" r:id="rId15"/>
    <p:sldId id="355" r:id="rId16"/>
    <p:sldId id="260" r:id="rId17"/>
    <p:sldId id="335" r:id="rId18"/>
    <p:sldId id="262" r:id="rId19"/>
    <p:sldId id="263" r:id="rId20"/>
    <p:sldId id="359" r:id="rId21"/>
    <p:sldId id="266" r:id="rId22"/>
    <p:sldId id="267" r:id="rId23"/>
    <p:sldId id="360" r:id="rId24"/>
    <p:sldId id="321" r:id="rId25"/>
    <p:sldId id="361" r:id="rId26"/>
    <p:sldId id="270" r:id="rId27"/>
    <p:sldId id="271" r:id="rId28"/>
    <p:sldId id="272" r:id="rId29"/>
    <p:sldId id="275" r:id="rId30"/>
    <p:sldId id="323" r:id="rId31"/>
    <p:sldId id="362" r:id="rId32"/>
    <p:sldId id="363" r:id="rId33"/>
    <p:sldId id="364" r:id="rId34"/>
    <p:sldId id="366" r:id="rId35"/>
    <p:sldId id="365" r:id="rId36"/>
    <p:sldId id="368" r:id="rId37"/>
    <p:sldId id="367" r:id="rId38"/>
    <p:sldId id="369" r:id="rId39"/>
    <p:sldId id="371" r:id="rId40"/>
    <p:sldId id="370" r:id="rId41"/>
    <p:sldId id="372" r:id="rId42"/>
    <p:sldId id="373" r:id="rId43"/>
    <p:sldId id="374" r:id="rId44"/>
    <p:sldId id="375" r:id="rId45"/>
    <p:sldId id="376" r:id="rId46"/>
    <p:sldId id="377" r:id="rId47"/>
    <p:sldId id="379" r:id="rId48"/>
    <p:sldId id="380" r:id="rId49"/>
    <p:sldId id="381" r:id="rId50"/>
    <p:sldId id="382" r:id="rId51"/>
    <p:sldId id="384" r:id="rId52"/>
    <p:sldId id="383" r:id="rId53"/>
    <p:sldId id="385" r:id="rId54"/>
    <p:sldId id="386" r:id="rId55"/>
    <p:sldId id="387" r:id="rId56"/>
    <p:sldId id="389" r:id="rId57"/>
    <p:sldId id="390" r:id="rId58"/>
    <p:sldId id="388" r:id="rId59"/>
    <p:sldId id="391" r:id="rId60"/>
    <p:sldId id="392" r:id="rId61"/>
    <p:sldId id="393" r:id="rId62"/>
    <p:sldId id="394" r:id="rId63"/>
    <p:sldId id="395" r:id="rId64"/>
    <p:sldId id="396" r:id="rId65"/>
    <p:sldId id="397" r:id="rId66"/>
    <p:sldId id="398" r:id="rId67"/>
    <p:sldId id="399" r:id="rId68"/>
    <p:sldId id="400" r:id="rId69"/>
    <p:sldId id="401" r:id="rId70"/>
    <p:sldId id="402" r:id="rId71"/>
    <p:sldId id="403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FA20A3-EE62-5C23-70C9-915008B11C2C}" name="Alyson Gray" initials="AG" userId="S::agray@gill.ie::c5b08b58-2bd4-48ba-b14b-fafdf8f26ebe" providerId="AD"/>
  <p188:author id="{9E6EEDC1-AAAF-187E-1EA9-C81D02B24543}" name="Laura Ashcroft-Jones" initials="LA" userId="S::lashcroftjones@gill.ie::e151c12a-2707-4370-ab1e-5d13dde900bd" providerId="AD"/>
  <p188:author id="{44A82FEA-7606-7DB5-BA8E-BB328A999082}" name="Dermot Lucey" initials="DL" userId="689f99df3efb3814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vedha Ulaganadhan" initials="NU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AD9A"/>
    <a:srgbClr val="D3DBB9"/>
    <a:srgbClr val="D5DFB5"/>
    <a:srgbClr val="EEF4CA"/>
    <a:srgbClr val="F6ADCD"/>
    <a:srgbClr val="A2DEF9"/>
    <a:srgbClr val="FFE965"/>
    <a:srgbClr val="00ABBE"/>
    <a:srgbClr val="F28E5D"/>
    <a:srgbClr val="CCCC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7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2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392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E8F2B9-BD91-4778-9D63-BA025E66FA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E"/>
              <a:t>Chapter 9: The Plantation of Ulster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5BD1A7-DE5C-46B3-8ABC-E397D3C412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896B6-8CEC-41BF-BBC3-A0C15373544D}" type="datetimeFigureOut">
              <a:rPr lang="en-IE" smtClean="0"/>
              <a:t>16/09/2022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D19AF-0584-4D4F-AD9E-1F72B9915F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619DB-2B54-4EA2-AD74-3D380B4187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51312-4E2A-49B1-82C3-955A65915BC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14486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E"/>
              <a:t>Chapter 9: The Plantation of Ulster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D732C-C909-4E4C-913D-045F990BD88E}" type="datetimeFigureOut">
              <a:rPr lang="en-IE" smtClean="0"/>
              <a:t>16/09/2022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E50EA-CBD5-4EA6-91C4-89AFF0ACEF6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59271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DC43-F290-4369-A36A-66EB27EBA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DC3C4-52D1-4924-A38B-8DA5C2590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D0B20-2AF1-4AC1-BC9F-5027300C2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ACD3B-73DD-4294-97A7-658E32FC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0DFF2-07F9-44F5-8DF6-204BD70C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FC3F2B7-6B46-4E08-AD49-BE00927DD5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3932992"/>
            <a:ext cx="7064256" cy="49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DAFD-F90E-4EAD-AB1E-AEC0415A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6BB55-F8C8-487E-908F-64C8B4C0F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3B94F-D245-4C6C-901B-E3206348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C4F4A-B6B7-4FFE-B885-E7BCFB996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B6C55-0223-4337-9AEC-93A3C243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280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FD74C-51DB-413E-A5C2-0EFBE8AE38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E40B0B-93F5-4088-A4F5-F3AF6E83D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6C322-86B6-4298-AAE9-BBA8400C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2E57B-04B4-40A2-95B3-D10A6D574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44D44-F581-4C8A-ACAD-18611D60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44329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2BEB-6FCB-4576-8309-097481743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6" y="753167"/>
            <a:ext cx="10515600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0DDA8-F8E4-4BF1-846A-BF41B1C3C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B603D-2ADD-4298-BC81-65455B23E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63FD7-5ACB-4608-97AF-465A765F0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08976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F541-3CF5-4591-840B-4EAE029AF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B934E-CCE9-4C1E-997A-E4B125511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A2509-0C2F-466F-B0E6-7B2B286F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6FA66-380C-47D2-81DA-7554726D9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0D84E-9EBF-4AA8-A807-A09602AAE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6045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77731-FCBE-49C9-BEAC-479EBA66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45B77-A7E0-4355-9DE7-0B0CE99BD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A7B40-1F30-4257-8A2C-39A318093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3A793-D7B5-4D31-8B03-78FD5453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537D1-7195-476C-AB9E-4BC42FEBA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6B02B-694D-4BA1-8D18-8AFB7183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777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8B6D-1D73-4E98-88C7-8A8D05D22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BF66D-77C0-4682-9CB8-9E7D0BF28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5D2D5-7910-4804-8DDA-4747AC1DD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8930B4-5727-427C-9878-DA3020518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8AEAAB-B514-4B9B-9005-086EB2575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467622-3E93-43AB-8D11-BD4E44E3D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59B0EC-2C2C-4200-97C2-AD1C6439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D5CA2-6004-4642-B829-7CA8683E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34715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8DA62-3CB4-4AF2-AE84-B95DE05B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27C5B-F637-434D-96C8-88C24D1C5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B8A31-1223-4711-AE03-411A1AD09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E50DC-E984-48C3-8154-234C8E87E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4679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4717D2-6804-4EBB-AF6F-1ED9CEB56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C50D2-D620-4C64-A07C-8F0F62A1E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325BC-9D32-4763-B9A1-182BDB6F7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39086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8F8A0-61D2-47D7-81BA-7E125ACED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0E659-B21A-4AD3-995C-82255D4CA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C81BF-D3C0-40E1-8423-96A2BECAE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D881C-C3EC-426F-9DC3-559E31954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9CCD8-C2C4-434A-B8BC-3CDBFDD84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73109-C7C7-4155-AACB-99DF443B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25854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1BC95-18A3-4212-B985-538339043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41A82D-EC9B-4112-B75B-7EE754DAB4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6753A-EF88-4095-B339-97EB12793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F6392-9A51-4B65-88FD-E77E8E21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542BD-8E71-42A2-BA33-58E1E2660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C74BB-4C92-48F8-8C15-A511070ED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26131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ED9F4D-80B1-4F7B-A619-2395EEF67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94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B1455-4DC7-45AE-91E5-D529C1CC3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462349"/>
            <a:ext cx="10515600" cy="343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C20CB-DB52-43AC-A0E8-4DC145D737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42977-D05F-4EE1-A162-295E8FF8F6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3E4C8-4D99-4880-9840-413ADAD0E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5BFFC-BCF1-4CC0-ABB8-9281365044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6637" y="6041362"/>
            <a:ext cx="2407418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EC1A8-D809-4719-850D-A0006CB092B6}"/>
              </a:ext>
            </a:extLst>
          </p:cNvPr>
          <p:cNvSpPr txBox="1"/>
          <p:nvPr userDrawn="1"/>
        </p:nvSpPr>
        <p:spPr>
          <a:xfrm>
            <a:off x="127000" y="180459"/>
            <a:ext cx="217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  <a:latin typeface="Century" panose="02040604050505020304" pitchFamily="18" charset="0"/>
              </a:rPr>
              <a:t>Ulster Plantation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1C38AA-C233-49DE-8707-78697C8ECDF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70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9BC761-4975-4A04-B71F-839DA61017E1}"/>
              </a:ext>
            </a:extLst>
          </p:cNvPr>
          <p:cNvSpPr txBox="1"/>
          <p:nvPr userDrawn="1"/>
        </p:nvSpPr>
        <p:spPr>
          <a:xfrm>
            <a:off x="127000" y="135664"/>
            <a:ext cx="10656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chemeClr val="bg1"/>
                </a:solidFill>
                <a:latin typeface="+mn-lt"/>
              </a:rPr>
              <a:t>Chapter 15: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The Rise and Impact of Nationalism and Unionism in Ireland, 1911–23</a:t>
            </a:r>
            <a:r>
              <a:rPr lang="en-US" b="1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E" b="1" i="1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pic>
        <p:nvPicPr>
          <p:cNvPr id="19" name="Picture 1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1E22E62-89D5-43D4-BDDB-48F11B9DB19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1114" y="3945287"/>
            <a:ext cx="7064256" cy="49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8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FC000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11" Type="http://schemas.openxmlformats.org/officeDocument/2006/relationships/image" Target="../media/image76.jpeg"/><Relationship Id="rId5" Type="http://schemas.openxmlformats.org/officeDocument/2006/relationships/image" Target="../media/image70.jpeg"/><Relationship Id="rId10" Type="http://schemas.openxmlformats.org/officeDocument/2006/relationships/image" Target="../media/image75.jpeg"/><Relationship Id="rId4" Type="http://schemas.openxmlformats.org/officeDocument/2006/relationships/image" Target="../media/image69.jpeg"/><Relationship Id="rId9" Type="http://schemas.openxmlformats.org/officeDocument/2006/relationships/image" Target="../media/image74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75BA03-0C2D-4ABC-9786-98065C10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24"/>
            <a:ext cx="12193199" cy="690135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CE8DBC-9323-4C4B-9C9F-CAB506BE4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342" y="2392822"/>
            <a:ext cx="10058400" cy="17249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The Rise and Impact of Nationalism and Unionism in Ireland, 1911–23</a:t>
            </a:r>
          </a:p>
        </p:txBody>
      </p:sp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7CAFD14-421B-4360-A467-4DBBB46BED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3983794"/>
            <a:ext cx="7064256" cy="49955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B52166-A5A4-4E2D-BC25-63BE2237E079}"/>
              </a:ext>
            </a:extLst>
          </p:cNvPr>
          <p:cNvSpPr txBox="1"/>
          <p:nvPr/>
        </p:nvSpPr>
        <p:spPr>
          <a:xfrm>
            <a:off x="133677" y="6457016"/>
            <a:ext cx="8943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chemeClr val="bg1"/>
                </a:solidFill>
              </a:rPr>
              <a:t>Making History</a:t>
            </a: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C0392AF-D6A9-4386-A175-E72E50612F2B}"/>
              </a:ext>
            </a:extLst>
          </p:cNvPr>
          <p:cNvSpPr/>
          <p:nvPr/>
        </p:nvSpPr>
        <p:spPr>
          <a:xfrm>
            <a:off x="10561120" y="406999"/>
            <a:ext cx="1122366" cy="1205803"/>
          </a:xfrm>
          <a:custGeom>
            <a:avLst/>
            <a:gdLst/>
            <a:ahLst/>
            <a:cxnLst/>
            <a:rect l="l" t="t" r="r" b="b"/>
            <a:pathLst>
              <a:path w="756285" h="756285">
                <a:moveTo>
                  <a:pt x="378002" y="0"/>
                </a:moveTo>
                <a:lnTo>
                  <a:pt x="330587" y="2945"/>
                </a:lnTo>
                <a:lnTo>
                  <a:pt x="284929" y="11544"/>
                </a:lnTo>
                <a:lnTo>
                  <a:pt x="241383" y="25444"/>
                </a:lnTo>
                <a:lnTo>
                  <a:pt x="200302" y="44289"/>
                </a:lnTo>
                <a:lnTo>
                  <a:pt x="162042" y="67726"/>
                </a:lnTo>
                <a:lnTo>
                  <a:pt x="126957" y="95400"/>
                </a:lnTo>
                <a:lnTo>
                  <a:pt x="95400" y="126957"/>
                </a:lnTo>
                <a:lnTo>
                  <a:pt x="67726" y="162042"/>
                </a:lnTo>
                <a:lnTo>
                  <a:pt x="44289" y="200302"/>
                </a:lnTo>
                <a:lnTo>
                  <a:pt x="25444" y="241383"/>
                </a:lnTo>
                <a:lnTo>
                  <a:pt x="11544" y="284929"/>
                </a:lnTo>
                <a:lnTo>
                  <a:pt x="2945" y="330587"/>
                </a:lnTo>
                <a:lnTo>
                  <a:pt x="0" y="378002"/>
                </a:lnTo>
                <a:lnTo>
                  <a:pt x="2945" y="425418"/>
                </a:lnTo>
                <a:lnTo>
                  <a:pt x="11544" y="471076"/>
                </a:lnTo>
                <a:lnTo>
                  <a:pt x="25444" y="514622"/>
                </a:lnTo>
                <a:lnTo>
                  <a:pt x="44289" y="555702"/>
                </a:lnTo>
                <a:lnTo>
                  <a:pt x="67726" y="593962"/>
                </a:lnTo>
                <a:lnTo>
                  <a:pt x="95400" y="629048"/>
                </a:lnTo>
                <a:lnTo>
                  <a:pt x="126957" y="660605"/>
                </a:lnTo>
                <a:lnTo>
                  <a:pt x="162042" y="688279"/>
                </a:lnTo>
                <a:lnTo>
                  <a:pt x="200302" y="711716"/>
                </a:lnTo>
                <a:lnTo>
                  <a:pt x="241383" y="730561"/>
                </a:lnTo>
                <a:lnTo>
                  <a:pt x="284929" y="744460"/>
                </a:lnTo>
                <a:lnTo>
                  <a:pt x="330587" y="753060"/>
                </a:lnTo>
                <a:lnTo>
                  <a:pt x="378002" y="756005"/>
                </a:lnTo>
                <a:lnTo>
                  <a:pt x="425418" y="753060"/>
                </a:lnTo>
                <a:lnTo>
                  <a:pt x="471076" y="744460"/>
                </a:lnTo>
                <a:lnTo>
                  <a:pt x="514622" y="730561"/>
                </a:lnTo>
                <a:lnTo>
                  <a:pt x="555702" y="711716"/>
                </a:lnTo>
                <a:lnTo>
                  <a:pt x="593962" y="688279"/>
                </a:lnTo>
                <a:lnTo>
                  <a:pt x="629048" y="660605"/>
                </a:lnTo>
                <a:lnTo>
                  <a:pt x="660605" y="629048"/>
                </a:lnTo>
                <a:lnTo>
                  <a:pt x="688279" y="593962"/>
                </a:lnTo>
                <a:lnTo>
                  <a:pt x="711716" y="555702"/>
                </a:lnTo>
                <a:lnTo>
                  <a:pt x="730561" y="514622"/>
                </a:lnTo>
                <a:lnTo>
                  <a:pt x="744460" y="471076"/>
                </a:lnTo>
                <a:lnTo>
                  <a:pt x="753060" y="425418"/>
                </a:lnTo>
                <a:lnTo>
                  <a:pt x="756005" y="378002"/>
                </a:lnTo>
                <a:lnTo>
                  <a:pt x="753060" y="330587"/>
                </a:lnTo>
                <a:lnTo>
                  <a:pt x="744460" y="284929"/>
                </a:lnTo>
                <a:lnTo>
                  <a:pt x="730561" y="241383"/>
                </a:lnTo>
                <a:lnTo>
                  <a:pt x="711716" y="200302"/>
                </a:lnTo>
                <a:lnTo>
                  <a:pt x="688279" y="162042"/>
                </a:lnTo>
                <a:lnTo>
                  <a:pt x="660605" y="126957"/>
                </a:lnTo>
                <a:lnTo>
                  <a:pt x="629048" y="95400"/>
                </a:lnTo>
                <a:lnTo>
                  <a:pt x="593962" y="67726"/>
                </a:lnTo>
                <a:lnTo>
                  <a:pt x="555702" y="44289"/>
                </a:lnTo>
                <a:lnTo>
                  <a:pt x="514622" y="25444"/>
                </a:lnTo>
                <a:lnTo>
                  <a:pt x="471076" y="11544"/>
                </a:lnTo>
                <a:lnTo>
                  <a:pt x="425418" y="2945"/>
                </a:lnTo>
                <a:lnTo>
                  <a:pt x="378002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E" sz="6000" b="1" spc="-245" dirty="0">
                <a:solidFill>
                  <a:srgbClr val="FFFFFF"/>
                </a:solidFill>
                <a:latin typeface="Arial Narrow"/>
                <a:cs typeface="Arial Narrow"/>
              </a:rPr>
              <a:t>  </a:t>
            </a:r>
            <a:endParaRPr lang="en-IE" sz="6000" dirty="0">
              <a:latin typeface="Arial Narrow"/>
              <a:cs typeface="Arial Narro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3CDDD-B5B1-4B2B-A9AD-DFCB517CE821}"/>
              </a:ext>
            </a:extLst>
          </p:cNvPr>
          <p:cNvSpPr txBox="1"/>
          <p:nvPr/>
        </p:nvSpPr>
        <p:spPr>
          <a:xfrm>
            <a:off x="10672861" y="564048"/>
            <a:ext cx="906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5400" b="1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43" y="3436651"/>
            <a:ext cx="1339306" cy="279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19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986038"/>
            <a:ext cx="11058991" cy="4678163"/>
            <a:chOff x="442301" y="986038"/>
            <a:chExt cx="11058991" cy="46781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443707"/>
              <a:ext cx="10691446" cy="4220494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443706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986038"/>
              <a:ext cx="1086781" cy="108678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BBE5A5-DA6E-E44A-AA3F-26F5CF3A1FA8}"/>
              </a:ext>
            </a:extLst>
          </p:cNvPr>
          <p:cNvSpPr txBox="1"/>
          <p:nvPr/>
        </p:nvSpPr>
        <p:spPr>
          <a:xfrm>
            <a:off x="1503444" y="2267375"/>
            <a:ext cx="456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/>
              <a:t>Match the Key Words and definitions: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1F660CD-B242-8A45-96B8-5A68008B2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906952"/>
              </p:ext>
            </p:extLst>
          </p:nvPr>
        </p:nvGraphicFramePr>
        <p:xfrm>
          <a:off x="1540235" y="2895106"/>
          <a:ext cx="9086837" cy="23926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678421">
                  <a:extLst>
                    <a:ext uri="{9D8B030D-6E8A-4147-A177-3AD203B41FA5}">
                      <a16:colId xmlns:a16="http://schemas.microsoft.com/office/drawing/2014/main" val="1177889323"/>
                    </a:ext>
                  </a:extLst>
                </a:gridCol>
                <a:gridCol w="5408416">
                  <a:extLst>
                    <a:ext uri="{9D8B030D-6E8A-4147-A177-3AD203B41FA5}">
                      <a16:colId xmlns:a16="http://schemas.microsoft.com/office/drawing/2014/main" val="3823714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b="0" dirty="0">
                          <a:solidFill>
                            <a:srgbClr val="11AD9A"/>
                          </a:solidFill>
                        </a:rPr>
                        <a:t>1. </a:t>
                      </a:r>
                      <a:r>
                        <a:rPr lang="en-IE" b="0" dirty="0"/>
                        <a:t>Unionism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0" dirty="0">
                          <a:solidFill>
                            <a:srgbClr val="11AD9A"/>
                          </a:solidFill>
                        </a:rPr>
                        <a:t>A. </a:t>
                      </a:r>
                      <a:r>
                        <a:rPr lang="en-IE" b="0" dirty="0"/>
                        <a:t>Complete independence from Britain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83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>
                          <a:solidFill>
                            <a:srgbClr val="11AD9A"/>
                          </a:solidFill>
                        </a:rPr>
                        <a:t>2. </a:t>
                      </a:r>
                      <a:r>
                        <a:rPr lang="en-IE" dirty="0"/>
                        <a:t>Home Rule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>
                          <a:solidFill>
                            <a:srgbClr val="11AD9A"/>
                          </a:solidFill>
                        </a:rPr>
                        <a:t>B. </a:t>
                      </a:r>
                      <a:r>
                        <a:rPr lang="en-IE" dirty="0"/>
                        <a:t>Promoted idea of an Irish Ireland or Gaelic Ireland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15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>
                          <a:solidFill>
                            <a:srgbClr val="11AD9A"/>
                          </a:solidFill>
                        </a:rPr>
                        <a:t>3.</a:t>
                      </a:r>
                      <a:r>
                        <a:rPr lang="en-IE" dirty="0"/>
                        <a:t> Nationalism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265113" algn="l"/>
                        </a:tabLst>
                      </a:pPr>
                      <a:r>
                        <a:rPr lang="en-IE" dirty="0">
                          <a:solidFill>
                            <a:srgbClr val="11AD9A"/>
                          </a:solidFill>
                        </a:rPr>
                        <a:t>C.</a:t>
                      </a:r>
                      <a:r>
                        <a:rPr lang="en-IE" dirty="0"/>
                        <a:t> Self-government in Ireland with control of internal 	affairs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13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>
                          <a:solidFill>
                            <a:srgbClr val="11AD9A"/>
                          </a:solidFill>
                        </a:rPr>
                        <a:t>4. </a:t>
                      </a:r>
                      <a:r>
                        <a:rPr lang="en-IE" dirty="0"/>
                        <a:t>Republicanism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265113" algn="l"/>
                        </a:tabLst>
                      </a:pPr>
                      <a:r>
                        <a:rPr lang="en-IE" dirty="0">
                          <a:solidFill>
                            <a:srgbClr val="11AD9A"/>
                          </a:solidFill>
                        </a:rPr>
                        <a:t>D.</a:t>
                      </a:r>
                      <a:r>
                        <a:rPr lang="en-IE" dirty="0"/>
                        <a:t> All people divided into nations and nations should 	have self-government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25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>
                          <a:solidFill>
                            <a:srgbClr val="11AD9A"/>
                          </a:solidFill>
                        </a:rPr>
                        <a:t>5.</a:t>
                      </a:r>
                      <a:r>
                        <a:rPr lang="en-IE" dirty="0"/>
                        <a:t> Cultural nationalism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>
                          <a:solidFill>
                            <a:srgbClr val="11AD9A"/>
                          </a:solidFill>
                        </a:rPr>
                        <a:t>E.</a:t>
                      </a:r>
                      <a:r>
                        <a:rPr lang="en-IE" dirty="0"/>
                        <a:t> Maintain union with Britain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472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7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884438"/>
            <a:ext cx="11058991" cy="5347029"/>
            <a:chOff x="442301" y="884438"/>
            <a:chExt cx="11058991" cy="534702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342106"/>
              <a:ext cx="10691446" cy="4889361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342106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884438"/>
              <a:ext cx="1086781" cy="108678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D04AFB4-E4D1-487E-BA0B-11527D6D612F}"/>
              </a:ext>
            </a:extLst>
          </p:cNvPr>
          <p:cNvSpPr txBox="1"/>
          <p:nvPr/>
        </p:nvSpPr>
        <p:spPr>
          <a:xfrm>
            <a:off x="1295714" y="1971219"/>
            <a:ext cx="976214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11AD9A"/>
              </a:buClr>
            </a:pPr>
            <a:r>
              <a:rPr lang="en-US" sz="2000" dirty="0"/>
              <a:t>Complete these sentences by choosing the correct endings.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000" dirty="0"/>
              <a:t>Nationalists wanted … (</a:t>
            </a:r>
            <a:r>
              <a:rPr lang="en-US" sz="2000" dirty="0" err="1"/>
              <a:t>i</a:t>
            </a:r>
            <a:r>
              <a:rPr lang="en-US" sz="2000" dirty="0"/>
              <a:t>) changes in the way Ireland was ruled (ii) to keep the system as it was (iii) some form of self-government with a parliament in Dublin.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000" dirty="0"/>
              <a:t>There were three main nationalist groups in Ireland in the early 20th century. </a:t>
            </a:r>
            <a:br>
              <a:rPr lang="en-US" sz="2000" dirty="0"/>
            </a:br>
            <a:r>
              <a:rPr lang="en-US" sz="2000" dirty="0"/>
              <a:t>These were …</a:t>
            </a:r>
          </a:p>
          <a:p>
            <a:pPr marL="358775">
              <a:buClr>
                <a:srgbClr val="11AD9A"/>
              </a:buClr>
            </a:pPr>
            <a:r>
              <a:rPr lang="en-US" sz="2000" dirty="0"/>
              <a:t>(</a:t>
            </a:r>
            <a:r>
              <a:rPr lang="en-US" sz="2000" dirty="0" err="1"/>
              <a:t>i</a:t>
            </a:r>
            <a:r>
              <a:rPr lang="en-US" sz="2000" dirty="0"/>
              <a:t>) the Irish Parliamentary Party</a:t>
            </a:r>
          </a:p>
          <a:p>
            <a:pPr marL="358775">
              <a:buClr>
                <a:srgbClr val="11AD9A"/>
              </a:buClr>
            </a:pPr>
            <a:r>
              <a:rPr lang="en-US" sz="2000" dirty="0"/>
              <a:t>(ii) the Irish Republican Brotherhood</a:t>
            </a:r>
          </a:p>
          <a:p>
            <a:pPr marL="358775">
              <a:buClr>
                <a:srgbClr val="11AD9A"/>
              </a:buClr>
            </a:pPr>
            <a:r>
              <a:rPr lang="en-US" sz="2000" dirty="0"/>
              <a:t>(iii) the Irish Revolutionary Council</a:t>
            </a:r>
          </a:p>
          <a:p>
            <a:pPr marL="358775">
              <a:buClr>
                <a:srgbClr val="11AD9A"/>
              </a:buClr>
            </a:pPr>
            <a:r>
              <a:rPr lang="en-US" sz="2000" dirty="0"/>
              <a:t>(iv) Sinn </a:t>
            </a:r>
            <a:r>
              <a:rPr lang="en-US" sz="2000" dirty="0" err="1"/>
              <a:t>Féin</a:t>
            </a:r>
            <a:r>
              <a:rPr lang="en-US" sz="2000" dirty="0"/>
              <a:t>.</a:t>
            </a:r>
          </a:p>
          <a:p>
            <a:pPr marL="358775" indent="-358775">
              <a:buClr>
                <a:srgbClr val="11AD9A"/>
              </a:buClr>
              <a:buFont typeface="+mj-lt"/>
              <a:buAutoNum type="arabicPeriod" startAt="3"/>
            </a:pPr>
            <a:r>
              <a:rPr lang="en-US" sz="2000" dirty="0"/>
              <a:t>The main body of unionists lived in …</a:t>
            </a:r>
          </a:p>
          <a:p>
            <a:pPr marL="358775" indent="-358775">
              <a:buClr>
                <a:srgbClr val="11AD9A"/>
              </a:buClr>
            </a:pPr>
            <a:r>
              <a:rPr lang="en-US" sz="2000" dirty="0"/>
              <a:t>	(</a:t>
            </a:r>
            <a:r>
              <a:rPr lang="en-US" sz="2000" dirty="0" err="1"/>
              <a:t>i</a:t>
            </a:r>
            <a:r>
              <a:rPr lang="en-US" sz="2000" dirty="0"/>
              <a:t>) south-east of Ireland (ii) east of Ireland (iii) north-east of Ireland.</a:t>
            </a:r>
          </a:p>
          <a:p>
            <a:pPr marL="358775" indent="-358775">
              <a:buClr>
                <a:srgbClr val="11AD9A"/>
              </a:buClr>
              <a:buFont typeface="+mj-lt"/>
              <a:buAutoNum type="arabicPeriod" startAt="4"/>
            </a:pPr>
            <a:r>
              <a:rPr lang="en-US" sz="2000" dirty="0"/>
              <a:t>Groups involved in the cultural revival were … (</a:t>
            </a:r>
            <a:r>
              <a:rPr lang="en-US" sz="2000" dirty="0" err="1"/>
              <a:t>i</a:t>
            </a:r>
            <a:r>
              <a:rPr lang="en-US" sz="2000" dirty="0"/>
              <a:t>) the GAA (ii) the Gaelic League (iii) the Anglo-Irish Literary Revival (iv) the Gaelic Society.</a:t>
            </a:r>
          </a:p>
        </p:txBody>
      </p:sp>
    </p:spTree>
    <p:extLst>
      <p:ext uri="{BB962C8B-B14F-4D97-AF65-F5344CB8AC3E}">
        <p14:creationId xmlns:p14="http://schemas.microsoft.com/office/powerpoint/2010/main" val="280295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798320" y="709650"/>
            <a:ext cx="773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The Home Rule Crisis, 1911–14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D3D332-327F-5248-B15C-BAF6B3EF3AB2}"/>
              </a:ext>
            </a:extLst>
          </p:cNvPr>
          <p:cNvSpPr txBox="1"/>
          <p:nvPr/>
        </p:nvSpPr>
        <p:spPr>
          <a:xfrm>
            <a:off x="941755" y="2030166"/>
            <a:ext cx="54163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/>
              <a:t>Conservative Party </a:t>
            </a:r>
            <a:r>
              <a:rPr lang="en-IE" sz="2400" dirty="0"/>
              <a:t>favoured unionism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/>
              <a:t>Liberal Party </a:t>
            </a:r>
            <a:r>
              <a:rPr lang="en-IE" sz="2400" dirty="0"/>
              <a:t>favoured Home Rule for Ireland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After </a:t>
            </a:r>
            <a:r>
              <a:rPr lang="en-IE" sz="2400" b="1" dirty="0"/>
              <a:t>1910 general elections</a:t>
            </a:r>
            <a:r>
              <a:rPr lang="en-IE" sz="2400" dirty="0"/>
              <a:t>, Liberal Party needed the support of Home Rule Party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/>
              <a:t>Parliament Act 1911 </a:t>
            </a:r>
            <a:r>
              <a:rPr lang="en-IE" sz="2400" dirty="0"/>
              <a:t>– House of Lords could only delay laws for two years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88992-B62A-084C-B41D-72F4D3C0CFB9}"/>
              </a:ext>
            </a:extLst>
          </p:cNvPr>
          <p:cNvSpPr txBox="1"/>
          <p:nvPr/>
        </p:nvSpPr>
        <p:spPr>
          <a:xfrm>
            <a:off x="7099022" y="1967293"/>
            <a:ext cx="4061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solidFill>
                  <a:srgbClr val="FFC000"/>
                </a:solidFill>
              </a:rPr>
              <a:t>Third Home Rule Bill, 1912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5AC35F-46EB-8545-90A7-E933C43BB4D5}"/>
              </a:ext>
            </a:extLst>
          </p:cNvPr>
          <p:cNvSpPr txBox="1"/>
          <p:nvPr/>
        </p:nvSpPr>
        <p:spPr>
          <a:xfrm>
            <a:off x="7099021" y="2648790"/>
            <a:ext cx="38520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A </a:t>
            </a:r>
            <a:r>
              <a:rPr lang="en-IE" sz="2000" b="1" dirty="0"/>
              <a:t>parliament in Dublin </a:t>
            </a:r>
            <a:r>
              <a:rPr lang="en-IE" sz="2000" dirty="0"/>
              <a:t>would deal with </a:t>
            </a:r>
            <a:r>
              <a:rPr lang="en-IE" sz="2000" b="1" dirty="0"/>
              <a:t>internal Irish affairs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The </a:t>
            </a:r>
            <a:r>
              <a:rPr lang="en-IE" sz="2000" b="1" dirty="0"/>
              <a:t>parliament in Westminster </a:t>
            </a:r>
            <a:r>
              <a:rPr lang="en-IE" sz="2000" dirty="0"/>
              <a:t>would deal with </a:t>
            </a:r>
            <a:r>
              <a:rPr lang="en-IE" sz="2000" b="1" dirty="0"/>
              <a:t>external affairs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BEB40-3812-EF41-93E8-9ADDABD2A4CE}"/>
              </a:ext>
            </a:extLst>
          </p:cNvPr>
          <p:cNvSpPr txBox="1"/>
          <p:nvPr/>
        </p:nvSpPr>
        <p:spPr>
          <a:xfrm>
            <a:off x="7245360" y="4332440"/>
            <a:ext cx="3769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/>
              <a:t>Home Rule could become law in 1914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3" y="834231"/>
            <a:ext cx="437132" cy="43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8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723891"/>
            <a:ext cx="773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The Home Rule Crisis, 1912–14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93675" y="1722339"/>
            <a:ext cx="10361119" cy="4240548"/>
            <a:chOff x="175845" y="1635110"/>
            <a:chExt cx="8650863" cy="394064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56D170-6165-BA4E-987B-D2EC2835B900}"/>
                </a:ext>
              </a:extLst>
            </p:cNvPr>
            <p:cNvCxnSpPr>
              <a:cxnSpLocks/>
            </p:cNvCxnSpPr>
            <p:nvPr/>
          </p:nvCxnSpPr>
          <p:spPr>
            <a:xfrm>
              <a:off x="433755" y="3780565"/>
              <a:ext cx="764051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BE2106-2F49-6E4F-AFFC-9FDEF46B9C84}"/>
                </a:ext>
              </a:extLst>
            </p:cNvPr>
            <p:cNvCxnSpPr/>
            <p:nvPr/>
          </p:nvCxnSpPr>
          <p:spPr>
            <a:xfrm flipV="1">
              <a:off x="2939563" y="3701434"/>
              <a:ext cx="0" cy="7913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EA500C-114A-6046-831A-1CA37A3C008A}"/>
                </a:ext>
              </a:extLst>
            </p:cNvPr>
            <p:cNvSpPr txBox="1"/>
            <p:nvPr/>
          </p:nvSpPr>
          <p:spPr>
            <a:xfrm>
              <a:off x="175845" y="2628772"/>
              <a:ext cx="1565032" cy="800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/>
                <a:t>1911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E" sz="1600" dirty="0"/>
                <a:t>Parliament Act passed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88D218D-38C8-0343-953A-BABDF7FD592A}"/>
                </a:ext>
              </a:extLst>
            </p:cNvPr>
            <p:cNvCxnSpPr/>
            <p:nvPr/>
          </p:nvCxnSpPr>
          <p:spPr>
            <a:xfrm flipV="1">
              <a:off x="691663" y="3701434"/>
              <a:ext cx="0" cy="7913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BCB5AB2-7A73-4C46-B268-92F3D3233164}"/>
                </a:ext>
              </a:extLst>
            </p:cNvPr>
            <p:cNvCxnSpPr/>
            <p:nvPr/>
          </p:nvCxnSpPr>
          <p:spPr>
            <a:xfrm flipV="1">
              <a:off x="7535008" y="3701434"/>
              <a:ext cx="0" cy="7913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24D62D6-DCDC-914A-89DC-65F59F4DAB7E}"/>
                </a:ext>
              </a:extLst>
            </p:cNvPr>
            <p:cNvCxnSpPr/>
            <p:nvPr/>
          </p:nvCxnSpPr>
          <p:spPr>
            <a:xfrm flipV="1">
              <a:off x="5021088" y="3705232"/>
              <a:ext cx="0" cy="7913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A9EFAA-D091-A04D-81ED-C6AD1A9C06B4}"/>
                </a:ext>
              </a:extLst>
            </p:cNvPr>
            <p:cNvSpPr txBox="1"/>
            <p:nvPr/>
          </p:nvSpPr>
          <p:spPr>
            <a:xfrm>
              <a:off x="2100510" y="3855898"/>
              <a:ext cx="1678105" cy="1487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/>
                <a:t>1912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E" sz="1600" dirty="0"/>
                <a:t>Third Home Rule Bill introduced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E" sz="1600" dirty="0"/>
                <a:t>Ulster Solemn League and Covenant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29AB05-1AAF-CD4A-8B05-3526A5711B36}"/>
                </a:ext>
              </a:extLst>
            </p:cNvPr>
            <p:cNvSpPr txBox="1"/>
            <p:nvPr/>
          </p:nvSpPr>
          <p:spPr>
            <a:xfrm>
              <a:off x="3908861" y="1635110"/>
              <a:ext cx="2224454" cy="1716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/>
                <a:t>1913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E" sz="1600" dirty="0"/>
                <a:t>Ulster Volunteer Force (UVF) formed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E" sz="1600" dirty="0"/>
                <a:t>Larne gun-running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E" sz="1600" dirty="0"/>
                <a:t>Irish Citizen Army and Irish National Volunteers formed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D89981-E967-C14C-A4FF-0F7102F897BE}"/>
                </a:ext>
              </a:extLst>
            </p:cNvPr>
            <p:cNvSpPr txBox="1"/>
            <p:nvPr/>
          </p:nvSpPr>
          <p:spPr>
            <a:xfrm>
              <a:off x="6243307" y="3859696"/>
              <a:ext cx="2583401" cy="1716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/>
                <a:t>1914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E" sz="1600" dirty="0"/>
                <a:t>Curragh ‘mutiny’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E" sz="1600" dirty="0" err="1"/>
                <a:t>Howth</a:t>
              </a:r>
              <a:r>
                <a:rPr lang="en-IE" sz="1600" dirty="0"/>
                <a:t> gun-running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E" sz="1600" dirty="0"/>
                <a:t>Outbreak of World War 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E" sz="1600" dirty="0"/>
                <a:t>Home Rule Act became law but suspended until after the war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E" sz="1600" dirty="0"/>
                <a:t>IRB decided on a Rising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4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834987"/>
            <a:ext cx="773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Unionist Opposition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73266" y="1666130"/>
            <a:ext cx="9245467" cy="4478296"/>
            <a:chOff x="342914" y="1324289"/>
            <a:chExt cx="8700098" cy="40538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D6B451-22A2-47B4-BD0A-BAF3E7BE9E5C}"/>
                </a:ext>
              </a:extLst>
            </p:cNvPr>
            <p:cNvSpPr/>
            <p:nvPr/>
          </p:nvSpPr>
          <p:spPr>
            <a:xfrm>
              <a:off x="3514381" y="2659559"/>
              <a:ext cx="1872867" cy="76944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b="1" dirty="0">
                  <a:solidFill>
                    <a:schemeClr val="tx1"/>
                  </a:solidFill>
                </a:rPr>
                <a:t>Unionist Opposition to Home Rule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41A484-B09C-40F6-96EF-3206B33245B6}"/>
                </a:ext>
              </a:extLst>
            </p:cNvPr>
            <p:cNvSpPr/>
            <p:nvPr/>
          </p:nvSpPr>
          <p:spPr>
            <a:xfrm>
              <a:off x="3040655" y="1324289"/>
              <a:ext cx="2798285" cy="914400"/>
            </a:xfrm>
            <a:prstGeom prst="rect">
              <a:avLst/>
            </a:prstGeom>
            <a:solidFill>
              <a:srgbClr val="D5DFB5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sz="1600" b="1" dirty="0"/>
                <a:t>Ulster Solemn League and Covenant </a:t>
              </a:r>
              <a:r>
                <a:rPr lang="en-IE" sz="1600" dirty="0"/>
                <a:t>signed by over 200,000 men on 28 September 1912</a:t>
              </a:r>
              <a:endParaRPr lang="en-US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10F640-F09A-4A57-8A68-1534868C3148}"/>
                </a:ext>
              </a:extLst>
            </p:cNvPr>
            <p:cNvSpPr/>
            <p:nvPr/>
          </p:nvSpPr>
          <p:spPr>
            <a:xfrm>
              <a:off x="3426246" y="4748270"/>
              <a:ext cx="2137272" cy="629894"/>
            </a:xfrm>
            <a:prstGeom prst="rect">
              <a:avLst/>
            </a:prstGeom>
            <a:solidFill>
              <a:srgbClr val="D5DFB5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sz="1600" dirty="0"/>
                <a:t>Support from </a:t>
              </a:r>
              <a:r>
                <a:rPr lang="en-IE" sz="1600" b="1" dirty="0"/>
                <a:t>Conservative Party</a:t>
              </a:r>
              <a:endParaRPr lang="en-US" sz="1600" b="1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F7A90C-3C5A-43F5-8811-93DDC7FDCF7C}"/>
                </a:ext>
              </a:extLst>
            </p:cNvPr>
            <p:cNvSpPr/>
            <p:nvPr/>
          </p:nvSpPr>
          <p:spPr>
            <a:xfrm>
              <a:off x="6244727" y="2238689"/>
              <a:ext cx="2798285" cy="609600"/>
            </a:xfrm>
            <a:prstGeom prst="rect">
              <a:avLst/>
            </a:prstGeom>
            <a:solidFill>
              <a:srgbClr val="D5DFB5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sz="1600" dirty="0"/>
                <a:t>Similar declaration signed by a </a:t>
              </a:r>
              <a:r>
                <a:rPr lang="en-IE" sz="1600" b="1" dirty="0"/>
                <a:t>quarter of a million women</a:t>
              </a:r>
              <a:endParaRPr lang="en-US" sz="1600" b="1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1048BA-713F-47BF-9C6B-1E7FD84B15C0}"/>
                </a:ext>
              </a:extLst>
            </p:cNvPr>
            <p:cNvSpPr/>
            <p:nvPr/>
          </p:nvSpPr>
          <p:spPr>
            <a:xfrm>
              <a:off x="6233710" y="3552512"/>
              <a:ext cx="2798285" cy="914400"/>
            </a:xfrm>
            <a:prstGeom prst="rect">
              <a:avLst/>
            </a:prstGeom>
            <a:solidFill>
              <a:srgbClr val="D5DFB5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sz="1600" b="1" dirty="0"/>
                <a:t>Ulster Volunteer Force </a:t>
              </a:r>
              <a:r>
                <a:rPr lang="en-IE" sz="1600" dirty="0"/>
                <a:t>(UVF) founded, January 1913 – 10,000 members</a:t>
              </a:r>
              <a:endParaRPr lang="en-US" sz="16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681FC04-15CB-4007-B46E-357C74184F8F}"/>
                </a:ext>
              </a:extLst>
            </p:cNvPr>
            <p:cNvSpPr/>
            <p:nvPr/>
          </p:nvSpPr>
          <p:spPr>
            <a:xfrm>
              <a:off x="342915" y="4009712"/>
              <a:ext cx="2137272" cy="1368452"/>
            </a:xfrm>
            <a:prstGeom prst="rect">
              <a:avLst/>
            </a:prstGeom>
            <a:solidFill>
              <a:srgbClr val="D5DFB5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sz="1600" dirty="0"/>
                <a:t>Imported arms and ammunition – </a:t>
              </a:r>
              <a:r>
                <a:rPr lang="en-IE" sz="1600" b="1" dirty="0"/>
                <a:t>Larne gun-running</a:t>
              </a:r>
              <a:r>
                <a:rPr lang="en-IE" sz="1600" dirty="0"/>
                <a:t>, April 1913 35,000 guns, 5 million rounds of ammunition</a:t>
              </a:r>
              <a:endParaRPr lang="en-US" sz="16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ADBFD0-2466-4880-950D-135C4BF09006}"/>
                </a:ext>
              </a:extLst>
            </p:cNvPr>
            <p:cNvSpPr/>
            <p:nvPr/>
          </p:nvSpPr>
          <p:spPr>
            <a:xfrm>
              <a:off x="342914" y="2414385"/>
              <a:ext cx="2137272" cy="629894"/>
            </a:xfrm>
            <a:prstGeom prst="rect">
              <a:avLst/>
            </a:prstGeom>
            <a:solidFill>
              <a:srgbClr val="D5DFB5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sz="1600" dirty="0"/>
                <a:t>Huge </a:t>
              </a:r>
              <a:r>
                <a:rPr lang="en-IE" sz="1600" b="1" dirty="0"/>
                <a:t>demonstrations</a:t>
              </a:r>
              <a:r>
                <a:rPr lang="en-IE" sz="1600" dirty="0"/>
                <a:t>, e.g. 50,000 people</a:t>
              </a:r>
              <a:endParaRPr lang="en-US" sz="16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823770-C9BE-4DED-BC15-737B0D311C29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4439797" y="2238689"/>
              <a:ext cx="1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E5DB546-18D4-45F9-8647-E5209326DEC9}"/>
                </a:ext>
              </a:extLst>
            </p:cNvPr>
            <p:cNvCxnSpPr>
              <a:stCxn id="13" idx="1"/>
            </p:cNvCxnSpPr>
            <p:nvPr/>
          </p:nvCxnSpPr>
          <p:spPr>
            <a:xfrm flipH="1">
              <a:off x="5563518" y="2543489"/>
              <a:ext cx="681209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604B4A-CA6C-4D0D-8112-132C80CB378A}"/>
                </a:ext>
              </a:extLst>
            </p:cNvPr>
            <p:cNvCxnSpPr>
              <a:stCxn id="14" idx="1"/>
            </p:cNvCxnSpPr>
            <p:nvPr/>
          </p:nvCxnSpPr>
          <p:spPr>
            <a:xfrm flipH="1" flipV="1">
              <a:off x="5475383" y="3552512"/>
              <a:ext cx="758327" cy="4572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918293-D6E0-4E97-949C-8805CFBF67C7}"/>
                </a:ext>
              </a:extLst>
            </p:cNvPr>
            <p:cNvCxnSpPr>
              <a:stCxn id="12" idx="0"/>
            </p:cNvCxnSpPr>
            <p:nvPr/>
          </p:nvCxnSpPr>
          <p:spPr>
            <a:xfrm flipH="1" flipV="1">
              <a:off x="4472848" y="3569679"/>
              <a:ext cx="22034" cy="11785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E6B958F-6A54-4B00-AB34-CFB6AACA9FDD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2480187" y="3504920"/>
              <a:ext cx="1123248" cy="11890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710A7EE-0B9B-4C87-961E-D374056D52A7}"/>
                </a:ext>
              </a:extLst>
            </p:cNvPr>
            <p:cNvCxnSpPr>
              <a:stCxn id="16" idx="3"/>
            </p:cNvCxnSpPr>
            <p:nvPr/>
          </p:nvCxnSpPr>
          <p:spPr>
            <a:xfrm>
              <a:off x="2480186" y="2729332"/>
              <a:ext cx="924026" cy="2479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234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672613"/>
            <a:ext cx="773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Unionist Opposition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94A7C9-6B67-40FB-B816-2DA540024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215" y="1542873"/>
            <a:ext cx="3677096" cy="479401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213054" y="2034245"/>
            <a:ext cx="4109291" cy="3587879"/>
            <a:chOff x="6213054" y="2034245"/>
            <a:chExt cx="4109291" cy="358787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13AB44-E6F1-4ABE-B26A-7DEF00212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3054" y="2034245"/>
              <a:ext cx="4109291" cy="300310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64FB6B-2652-5041-AF04-67AE0392DE3F}"/>
                </a:ext>
              </a:extLst>
            </p:cNvPr>
            <p:cNvSpPr txBox="1"/>
            <p:nvPr/>
          </p:nvSpPr>
          <p:spPr>
            <a:xfrm>
              <a:off x="6742233" y="5037349"/>
              <a:ext cx="30509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600" dirty="0"/>
                <a:t>Carson signing the Ulster Solemn League and Covenant in Belfast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907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782121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Unionist Opposition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856127" y="5150889"/>
            <a:ext cx="4834699" cy="1321967"/>
            <a:chOff x="856127" y="3872422"/>
            <a:chExt cx="4834699" cy="13219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1108953" y="4136248"/>
              <a:ext cx="4581873" cy="101566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E"/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1B96340B-2083-4AA6-A9AD-407F58125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127" y="3872422"/>
              <a:ext cx="535912" cy="5017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377337" y="4178726"/>
              <a:ext cx="421161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What are the main points of the Ulster Solemn League and Covenant? p. 242 </a:t>
              </a:r>
              <a:endParaRPr lang="en-IE" sz="20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66232" y="1113092"/>
            <a:ext cx="4392563" cy="5236907"/>
            <a:chOff x="6466232" y="1113092"/>
            <a:chExt cx="4392563" cy="52369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94A7C9-6B67-40FB-B816-2DA540024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66232" y="1113092"/>
              <a:ext cx="4392563" cy="5236907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50C4C6-9957-D54F-BD2B-6986E27F0F34}"/>
                </a:ext>
              </a:extLst>
            </p:cNvPr>
            <p:cNvCxnSpPr>
              <a:cxnSpLocks/>
            </p:cNvCxnSpPr>
            <p:nvPr/>
          </p:nvCxnSpPr>
          <p:spPr>
            <a:xfrm>
              <a:off x="8806075" y="2849360"/>
              <a:ext cx="1392025" cy="1766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BC5800F-72E9-DB42-BB6D-588250C4CDC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361" y="3077939"/>
              <a:ext cx="1365764" cy="272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59512FB-A91E-3C49-847D-5A692A4B1BEF}"/>
                </a:ext>
              </a:extLst>
            </p:cNvPr>
            <p:cNvCxnSpPr>
              <a:cxnSpLocks/>
            </p:cNvCxnSpPr>
            <p:nvPr/>
          </p:nvCxnSpPr>
          <p:spPr>
            <a:xfrm>
              <a:off x="7000361" y="3212347"/>
              <a:ext cx="1749939" cy="2932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CAB5B5-F5D7-314B-99A0-056C4F22A071}"/>
                </a:ext>
              </a:extLst>
            </p:cNvPr>
            <p:cNvCxnSpPr>
              <a:cxnSpLocks/>
            </p:cNvCxnSpPr>
            <p:nvPr/>
          </p:nvCxnSpPr>
          <p:spPr>
            <a:xfrm>
              <a:off x="9519152" y="3914757"/>
              <a:ext cx="456698" cy="158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946DDB-41DF-F245-858D-F8A0EC758181}"/>
                </a:ext>
              </a:extLst>
            </p:cNvPr>
            <p:cNvCxnSpPr>
              <a:cxnSpLocks/>
            </p:cNvCxnSpPr>
            <p:nvPr/>
          </p:nvCxnSpPr>
          <p:spPr>
            <a:xfrm>
              <a:off x="8743950" y="4155725"/>
              <a:ext cx="742950" cy="230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942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782121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Nationalist Reaction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1FD29A-4531-1C40-873C-E6549BE0E005}"/>
              </a:ext>
            </a:extLst>
          </p:cNvPr>
          <p:cNvSpPr txBox="1"/>
          <p:nvPr/>
        </p:nvSpPr>
        <p:spPr>
          <a:xfrm>
            <a:off x="723552" y="1570342"/>
            <a:ext cx="44893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Eoin McNeill, Professor of History, UCD wrote </a:t>
            </a:r>
            <a:r>
              <a:rPr lang="en-IE" b="1" i="1" dirty="0"/>
              <a:t>‘The North Began’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Nationalists should follow the example of Northern unionists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dirty="0"/>
              <a:t>No compromise </a:t>
            </a:r>
            <a:r>
              <a:rPr lang="en-IE" dirty="0"/>
              <a:t>between nationalists and unionists on the Third Home Rule Bill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Ireland </a:t>
            </a:r>
            <a:r>
              <a:rPr lang="en-IE" b="1" dirty="0"/>
              <a:t>seemed</a:t>
            </a:r>
            <a:r>
              <a:rPr lang="en-IE" dirty="0"/>
              <a:t> to be heading for </a:t>
            </a:r>
            <a:r>
              <a:rPr lang="en-IE" b="1" dirty="0"/>
              <a:t>civil war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But </a:t>
            </a:r>
            <a:r>
              <a:rPr lang="en-IE" b="1" dirty="0"/>
              <a:t>World War I </a:t>
            </a:r>
            <a:r>
              <a:rPr lang="en-IE" dirty="0"/>
              <a:t>began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Home Rule was</a:t>
            </a:r>
            <a:r>
              <a:rPr lang="en-IE" b="1" dirty="0"/>
              <a:t> suspended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3105" y="1187972"/>
            <a:ext cx="3294448" cy="2560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814" y="4137586"/>
            <a:ext cx="6373771" cy="244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80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918857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Nationalist Reaction to World War I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306208"/>
            <a:ext cx="90963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72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853941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Unionist Reaction to World War 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BB4A-19D9-B640-ACE6-ECB158AF6E0E}"/>
              </a:ext>
            </a:extLst>
          </p:cNvPr>
          <p:cNvSpPr txBox="1"/>
          <p:nvPr/>
        </p:nvSpPr>
        <p:spPr>
          <a:xfrm>
            <a:off x="999858" y="1993557"/>
            <a:ext cx="506765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/>
              <a:t>Unionists in Northern Ireland</a:t>
            </a:r>
          </a:p>
          <a:p>
            <a:endParaRPr lang="en-I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Carson</a:t>
            </a:r>
            <a:r>
              <a:rPr lang="en-US" sz="2400" dirty="0"/>
              <a:t> asked the Ulster Volunteer Force ‘to answer immediately his Majesty’s call’ to arms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Ulster Volunteers enlisted in </a:t>
            </a:r>
            <a:r>
              <a:rPr lang="en-US" sz="2400" b="1" dirty="0"/>
              <a:t>Ulster Division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Nationalists treated differently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Nationalist recruitment slowed down </a:t>
            </a:r>
            <a:endParaRPr lang="en-IE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064F1C-FE64-459F-BB90-EA64A2A9B3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699" y="1922634"/>
            <a:ext cx="3149278" cy="363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9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1039296"/>
            <a:ext cx="773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4000" b="1" dirty="0">
                <a:solidFill>
                  <a:srgbClr val="FFC000"/>
                </a:solidFill>
              </a:rPr>
              <a:t>What Will I Learn?</a:t>
            </a:r>
            <a:endParaRPr lang="en-IE" sz="40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3A1F1-77A4-4592-8EB8-5FFA48BC5311}"/>
              </a:ext>
            </a:extLst>
          </p:cNvPr>
          <p:cNvSpPr txBox="1"/>
          <p:nvPr/>
        </p:nvSpPr>
        <p:spPr>
          <a:xfrm>
            <a:off x="533400" y="1961002"/>
            <a:ext cx="53496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Examine the </a:t>
            </a:r>
            <a:r>
              <a:rPr lang="en-IE" sz="2800" b="1" dirty="0"/>
              <a:t>rise and impact of nationalism </a:t>
            </a:r>
            <a:r>
              <a:rPr lang="en-IE" sz="2800" dirty="0"/>
              <a:t>in Ireland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Examine the </a:t>
            </a:r>
            <a:r>
              <a:rPr lang="en-IE" sz="2800" b="1" dirty="0"/>
              <a:t>rise and impact of unionism </a:t>
            </a:r>
            <a:r>
              <a:rPr lang="en-IE" sz="2800" dirty="0"/>
              <a:t>in Ireland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Examine </a:t>
            </a:r>
            <a:r>
              <a:rPr lang="en-IE" sz="2800" b="1" dirty="0"/>
              <a:t>key events</a:t>
            </a:r>
            <a:r>
              <a:rPr lang="en-IE" sz="2800" dirty="0"/>
              <a:t>, 1911–23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Explore the Nature of History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84E850-240B-4FE2-A94B-6808F53601D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33" y="1677063"/>
            <a:ext cx="1951823" cy="40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799771"/>
            <a:ext cx="11058991" cy="4949096"/>
            <a:chOff x="442301" y="799771"/>
            <a:chExt cx="11058991" cy="494909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257440"/>
              <a:ext cx="10691446" cy="4491427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2574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799771"/>
              <a:ext cx="1086781" cy="108678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BBE5A5-DA6E-E44A-AA3F-26F5CF3A1FA8}"/>
              </a:ext>
            </a:extLst>
          </p:cNvPr>
          <p:cNvSpPr txBox="1"/>
          <p:nvPr/>
        </p:nvSpPr>
        <p:spPr>
          <a:xfrm>
            <a:off x="1400187" y="1983201"/>
            <a:ext cx="491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/>
              <a:t>Fill in the missing words from the box below: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95ED5-665B-5141-91F9-2F0ABC5E5543}"/>
              </a:ext>
            </a:extLst>
          </p:cNvPr>
          <p:cNvSpPr txBox="1"/>
          <p:nvPr/>
        </p:nvSpPr>
        <p:spPr>
          <a:xfrm>
            <a:off x="1400187" y="2383311"/>
            <a:ext cx="886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John … was leader of the … … Party from 1900 to 1918. The introduction of the 1911 … Act meant that Home Rule would become law by … Unionists set up the … … Force to resist … … Unionists imported arms to … and they signed the Ulster … … and … The Unionists were led by … and … The Irish Volunteers smuggled arms into the country at …, Co. Dublin. British Army officers threatened to resign if they were ordered to enforce Home Rule in … This was called the … Mutiny. Civil War in Ireland was prevented by the outbreak of … …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4DECE-862B-174C-8200-677F1ABE1869}"/>
              </a:ext>
            </a:extLst>
          </p:cNvPr>
          <p:cNvSpPr txBox="1"/>
          <p:nvPr/>
        </p:nvSpPr>
        <p:spPr>
          <a:xfrm>
            <a:off x="1517116" y="4244850"/>
            <a:ext cx="7823437" cy="1200329"/>
          </a:xfrm>
          <a:prstGeom prst="rect">
            <a:avLst/>
          </a:prstGeom>
          <a:solidFill>
            <a:srgbClr val="D5DFB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dirty="0"/>
              <a:t>World War I	Carson		Parliament	Home Rule</a:t>
            </a:r>
          </a:p>
          <a:p>
            <a:r>
              <a:rPr lang="en-IE" dirty="0"/>
              <a:t>Redmond		Craig		Larne		Solemn</a:t>
            </a:r>
          </a:p>
          <a:p>
            <a:r>
              <a:rPr lang="en-IE" dirty="0" err="1"/>
              <a:t>Howth</a:t>
            </a:r>
            <a:r>
              <a:rPr lang="en-IE" dirty="0"/>
              <a:t>		League		Covenant		Curragh		</a:t>
            </a:r>
          </a:p>
          <a:p>
            <a:r>
              <a:rPr lang="en-IE" dirty="0"/>
              <a:t>1914		Volunteer</a:t>
            </a:r>
          </a:p>
        </p:txBody>
      </p:sp>
    </p:spTree>
    <p:extLst>
      <p:ext uri="{BB962C8B-B14F-4D97-AF65-F5344CB8AC3E}">
        <p14:creationId xmlns:p14="http://schemas.microsoft.com/office/powerpoint/2010/main" val="339814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596571"/>
            <a:ext cx="11058991" cy="5753149"/>
            <a:chOff x="442301" y="596571"/>
            <a:chExt cx="11058991" cy="575314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054239"/>
              <a:ext cx="10691446" cy="5295481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D04AFB4-E4D1-487E-BA0B-11527D6D612F}"/>
              </a:ext>
            </a:extLst>
          </p:cNvPr>
          <p:cNvSpPr txBox="1"/>
          <p:nvPr/>
        </p:nvSpPr>
        <p:spPr>
          <a:xfrm>
            <a:off x="1432450" y="1623530"/>
            <a:ext cx="976214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000" dirty="0"/>
              <a:t>Which British political party supported Home Rule for Ireland? (</a:t>
            </a:r>
            <a:r>
              <a:rPr lang="en-US" sz="2000" dirty="0" err="1"/>
              <a:t>i</a:t>
            </a:r>
            <a:r>
              <a:rPr lang="en-US" sz="2000" dirty="0"/>
              <a:t>) the Conservative Party </a:t>
            </a:r>
            <a:r>
              <a:rPr lang="en-US" sz="2000" b="1" dirty="0"/>
              <a:t>or</a:t>
            </a:r>
            <a:r>
              <a:rPr lang="en-US" sz="2000" dirty="0"/>
              <a:t> (ii) the Liberal Party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000" dirty="0"/>
              <a:t>The Act that said the House of Lords could only delay laws for two years was called (</a:t>
            </a:r>
            <a:r>
              <a:rPr lang="en-US" sz="2000" dirty="0" err="1"/>
              <a:t>i</a:t>
            </a:r>
            <a:r>
              <a:rPr lang="en-US" sz="2000" dirty="0"/>
              <a:t>) the House of Lords Act, 1911 </a:t>
            </a:r>
            <a:r>
              <a:rPr lang="en-US" sz="2000" b="1" dirty="0"/>
              <a:t>or</a:t>
            </a:r>
            <a:r>
              <a:rPr lang="en-US" sz="2000" dirty="0"/>
              <a:t> (ii) the Parliament Act, 1911?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000" dirty="0"/>
              <a:t>In 1912, Prime Minister Asquith introduced (</a:t>
            </a:r>
            <a:r>
              <a:rPr lang="en-US" sz="2000" dirty="0" err="1"/>
              <a:t>i</a:t>
            </a:r>
            <a:r>
              <a:rPr lang="en-US" sz="2000" dirty="0"/>
              <a:t>) the Second Home Rule Bill </a:t>
            </a:r>
            <a:r>
              <a:rPr lang="en-US" sz="2000" b="1" dirty="0"/>
              <a:t>or </a:t>
            </a:r>
            <a:r>
              <a:rPr lang="en-US" sz="2000" dirty="0"/>
              <a:t>(ii) the Third Home Rule Bill?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000" dirty="0"/>
              <a:t>All of the following about unionist opposition to Home Rule </a:t>
            </a:r>
            <a:r>
              <a:rPr lang="en-US" sz="2000" b="1" dirty="0"/>
              <a:t>are true except </a:t>
            </a:r>
            <a:r>
              <a:rPr lang="en-US" sz="2000" dirty="0"/>
              <a:t>(</a:t>
            </a:r>
            <a:r>
              <a:rPr lang="en-US" sz="2000" dirty="0" err="1"/>
              <a:t>i</a:t>
            </a:r>
            <a:r>
              <a:rPr lang="en-US" sz="2000" dirty="0"/>
              <a:t>) </a:t>
            </a:r>
            <a:r>
              <a:rPr lang="en-US" sz="2000" dirty="0" err="1"/>
              <a:t>organised</a:t>
            </a:r>
            <a:r>
              <a:rPr lang="en-US" sz="2000" dirty="0"/>
              <a:t> huge demonstrations (ii) imported arms to Belfast (iii) signed the Ulster Solemn League and Covenant.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000" dirty="0" err="1"/>
              <a:t>Eoin</a:t>
            </a:r>
            <a:r>
              <a:rPr lang="en-US" sz="2000" dirty="0"/>
              <a:t> </a:t>
            </a:r>
            <a:r>
              <a:rPr lang="en-US" sz="2000" dirty="0" err="1"/>
              <a:t>MacNeill</a:t>
            </a:r>
            <a:r>
              <a:rPr lang="en-US" sz="2000" dirty="0"/>
              <a:t> said the nationalists should form their own volunteer force in an article called (</a:t>
            </a:r>
            <a:r>
              <a:rPr lang="en-US" sz="2000" dirty="0" err="1"/>
              <a:t>i</a:t>
            </a:r>
            <a:r>
              <a:rPr lang="en-US" sz="2000" dirty="0"/>
              <a:t>) ‘A Cry to Arms’ (ii) ‘The North Began’ (iii) ‘We Need Irish Volunteers’.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000" dirty="0"/>
              <a:t>Where did the Irish Volunteers import arms?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000" dirty="0"/>
              <a:t>The Irish Volunteers spilt because of (</a:t>
            </a:r>
            <a:r>
              <a:rPr lang="en-US" sz="2000" dirty="0" err="1"/>
              <a:t>i</a:t>
            </a:r>
            <a:r>
              <a:rPr lang="en-US" sz="2000" dirty="0"/>
              <a:t>) differences over where to import arms (ii) differences over where Irishmen should defend Home Rule during World War I </a:t>
            </a:r>
            <a:r>
              <a:rPr lang="en-US" sz="2000" b="1" dirty="0"/>
              <a:t>or</a:t>
            </a:r>
            <a:r>
              <a:rPr lang="en-US" sz="2000" dirty="0"/>
              <a:t> (iii) differences over where they would set up their headquarters?</a:t>
            </a:r>
          </a:p>
        </p:txBody>
      </p:sp>
    </p:spTree>
    <p:extLst>
      <p:ext uri="{BB962C8B-B14F-4D97-AF65-F5344CB8AC3E}">
        <p14:creationId xmlns:p14="http://schemas.microsoft.com/office/powerpoint/2010/main" val="277512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857250" y="715446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The 1916 Rising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C0EC6-B59D-496D-9AF7-1787CDD92B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6757" y="1423332"/>
            <a:ext cx="7018486" cy="4569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851A4-3D54-2D4C-AFA9-EAE3A6515A50}"/>
              </a:ext>
            </a:extLst>
          </p:cNvPr>
          <p:cNvSpPr txBox="1"/>
          <p:nvPr/>
        </p:nvSpPr>
        <p:spPr>
          <a:xfrm>
            <a:off x="3970023" y="5994128"/>
            <a:ext cx="3758536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1500" dirty="0"/>
              <a:t>Complete a mind map on </a:t>
            </a:r>
            <a:r>
              <a:rPr lang="en-IE" sz="1500" b="1" dirty="0"/>
              <a:t>the Background to the 1916 Rising </a:t>
            </a:r>
            <a:r>
              <a:rPr lang="en-IE" sz="1500" dirty="0"/>
              <a:t>using the above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5" y="846793"/>
            <a:ext cx="449199" cy="44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3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71" y="1067290"/>
            <a:ext cx="9247303" cy="452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287885" y="5588949"/>
            <a:ext cx="7483074" cy="748749"/>
            <a:chOff x="1339193" y="5588949"/>
            <a:chExt cx="7483074" cy="7487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1607150" y="5852776"/>
              <a:ext cx="7215117" cy="4849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E"/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1B96340B-2083-4AA6-A9AD-407F58125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9193" y="5588949"/>
              <a:ext cx="535912" cy="5017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860403" y="5886312"/>
              <a:ext cx="69618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000" b="1" dirty="0"/>
                <a:t>How significant a role did Patrick </a:t>
              </a:r>
              <a:r>
                <a:rPr lang="en-IN" sz="2000" b="1" dirty="0" err="1"/>
                <a:t>Pearse</a:t>
              </a:r>
              <a:r>
                <a:rPr lang="en-IN" sz="2000" b="1" dirty="0"/>
                <a:t> play in the 1916 Rising?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039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89B76E-BAF4-44C9-989C-034E0B36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70" y="997533"/>
            <a:ext cx="11581930" cy="608011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Pearse</a:t>
            </a:r>
            <a:r>
              <a:rPr lang="en-US" sz="4000" dirty="0"/>
              <a:t> and the Use of Violence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79D3AE-8050-4324-BDA2-48832504DC06}"/>
              </a:ext>
            </a:extLst>
          </p:cNvPr>
          <p:cNvSpPr txBox="1"/>
          <p:nvPr/>
        </p:nvSpPr>
        <p:spPr>
          <a:xfrm>
            <a:off x="929077" y="2341513"/>
            <a:ext cx="4933337" cy="2862322"/>
          </a:xfrm>
          <a:prstGeom prst="rect">
            <a:avLst/>
          </a:prstGeom>
          <a:solidFill>
            <a:srgbClr val="D5DFB5"/>
          </a:solidFill>
        </p:spPr>
        <p:txBody>
          <a:bodyPr wrap="square" rtlCol="0">
            <a:spAutoFit/>
          </a:bodyPr>
          <a:lstStyle/>
          <a:p>
            <a:r>
              <a:rPr lang="en-IE" sz="2000" dirty="0"/>
              <a:t>… We must accustom ourselves to the thought of arms, to the sight of arms, to the use of arms. We may make mistakes in the beginning and shoot the wrong people; but bloodshed is a cleansing and a sanctifying thing, and a nation which regards it as the final horror has lost its manhood. </a:t>
            </a:r>
          </a:p>
          <a:p>
            <a:pPr algn="r"/>
            <a:r>
              <a:rPr lang="en-IE" sz="2000" b="1" dirty="0"/>
              <a:t>(Source: Patrick Pearse, </a:t>
            </a:r>
            <a:r>
              <a:rPr lang="en-IE" sz="2000" b="1" i="1" dirty="0"/>
              <a:t>The Coming Revolution</a:t>
            </a:r>
            <a:r>
              <a:rPr lang="en-IE" sz="2000" b="1" dirty="0"/>
              <a:t> [1913])</a:t>
            </a:r>
            <a:r>
              <a:rPr lang="en-IE" sz="2000" dirty="0"/>
              <a:t> </a:t>
            </a:r>
            <a:endParaRPr lang="en-US" sz="2000" dirty="0"/>
          </a:p>
        </p:txBody>
      </p:sp>
      <p:grpSp>
        <p:nvGrpSpPr>
          <p:cNvPr id="2" name="Group 1"/>
          <p:cNvGrpSpPr/>
          <p:nvPr/>
        </p:nvGrpSpPr>
        <p:grpSpPr>
          <a:xfrm>
            <a:off x="7019147" y="2809616"/>
            <a:ext cx="3628913" cy="1736747"/>
            <a:chOff x="7019147" y="2809616"/>
            <a:chExt cx="3628913" cy="17367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7290103" y="3109576"/>
              <a:ext cx="3357957" cy="14367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E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43356" y="3143112"/>
              <a:ext cx="310470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65113" algn="l"/>
                </a:tabLst>
              </a:pPr>
              <a:r>
                <a:rPr lang="en-US" sz="2000" b="1" dirty="0"/>
                <a:t>1. What is </a:t>
              </a:r>
              <a:r>
                <a:rPr lang="en-US" sz="2000" b="1" dirty="0" err="1"/>
                <a:t>Pearse’s</a:t>
              </a:r>
              <a:r>
                <a:rPr lang="en-US" sz="2000" b="1" dirty="0"/>
                <a:t> attitude 	to ‘bloodshed’?</a:t>
              </a:r>
            </a:p>
            <a:p>
              <a:pPr>
                <a:tabLst>
                  <a:tab pos="265113" algn="l"/>
                </a:tabLst>
              </a:pPr>
              <a:r>
                <a:rPr lang="en-US" sz="2000" b="1" dirty="0"/>
                <a:t>2. Why is this called the 	‘blood sacrifice’?</a:t>
              </a:r>
            </a:p>
          </p:txBody>
        </p:sp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24FF1ABF-409F-4DF9-9E82-6BE5A576E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9147" y="2809616"/>
              <a:ext cx="541911" cy="507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837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850571"/>
            <a:ext cx="11058991" cy="5363963"/>
            <a:chOff x="442301" y="850571"/>
            <a:chExt cx="11058991" cy="53639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308240"/>
              <a:ext cx="10691446" cy="4906294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308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850571"/>
              <a:ext cx="1086781" cy="108678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D04AFB4-E4D1-487E-BA0B-11527D6D612F}"/>
              </a:ext>
            </a:extLst>
          </p:cNvPr>
          <p:cNvSpPr txBox="1"/>
          <p:nvPr/>
        </p:nvSpPr>
        <p:spPr>
          <a:xfrm>
            <a:off x="1406812" y="1937352"/>
            <a:ext cx="9375112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200" dirty="0"/>
              <a:t>The 1916 Rising was </a:t>
            </a:r>
            <a:r>
              <a:rPr lang="en-US" sz="2200" dirty="0" err="1"/>
              <a:t>organised</a:t>
            </a:r>
            <a:r>
              <a:rPr lang="en-US" sz="2200" dirty="0"/>
              <a:t> by the Military Council of (</a:t>
            </a:r>
            <a:r>
              <a:rPr lang="en-US" sz="2200" dirty="0" err="1"/>
              <a:t>i</a:t>
            </a:r>
            <a:r>
              <a:rPr lang="en-US" sz="2200" dirty="0"/>
              <a:t>) the Irish Parliamentary Party (ii) Sinn Féin </a:t>
            </a:r>
            <a:r>
              <a:rPr lang="en-US" sz="2200" b="1" dirty="0"/>
              <a:t>OR</a:t>
            </a:r>
            <a:r>
              <a:rPr lang="en-US" sz="2200" dirty="0"/>
              <a:t> (iii) the Irish Republican Brotherhood?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200" dirty="0"/>
              <a:t>The Military Council sent (</a:t>
            </a:r>
            <a:r>
              <a:rPr lang="en-US" sz="2200" dirty="0" err="1"/>
              <a:t>i</a:t>
            </a:r>
            <a:r>
              <a:rPr lang="en-US" sz="2200" dirty="0"/>
              <a:t>) John Redmond (ii) Roger Casement </a:t>
            </a:r>
            <a:r>
              <a:rPr lang="en-US" sz="2200" b="1" dirty="0"/>
              <a:t>OR</a:t>
            </a:r>
            <a:r>
              <a:rPr lang="en-US" sz="2200" dirty="0"/>
              <a:t> (iii) Arthur Griffith to Germany to get arms?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200" dirty="0"/>
              <a:t>The leader of the Irish Volunteers, Eoin MacNeill, was (</a:t>
            </a:r>
            <a:r>
              <a:rPr lang="en-US" sz="2200" dirty="0" err="1"/>
              <a:t>i</a:t>
            </a:r>
            <a:r>
              <a:rPr lang="en-US" sz="2200" dirty="0"/>
              <a:t>) in </a:t>
            </a:r>
            <a:r>
              <a:rPr lang="en-US" sz="2200" dirty="0" err="1"/>
              <a:t>favour</a:t>
            </a:r>
            <a:r>
              <a:rPr lang="en-US" sz="2200" dirty="0"/>
              <a:t> of a rising immediately (ii) opposed to a rising </a:t>
            </a:r>
            <a:r>
              <a:rPr lang="en-US" sz="2200" b="1" dirty="0"/>
              <a:t>OR</a:t>
            </a:r>
            <a:r>
              <a:rPr lang="en-US" sz="2200" dirty="0"/>
              <a:t> (iii) only wanted a rising after World War I?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200" dirty="0"/>
              <a:t>Which of the following statements about the plans for the Rising going wrong are true? (</a:t>
            </a:r>
            <a:r>
              <a:rPr lang="en-US" sz="2200" dirty="0" err="1"/>
              <a:t>i</a:t>
            </a:r>
            <a:r>
              <a:rPr lang="en-US" sz="2200" dirty="0"/>
              <a:t>) the </a:t>
            </a:r>
            <a:r>
              <a:rPr lang="en-US" sz="2200" i="1" dirty="0" err="1"/>
              <a:t>Aud</a:t>
            </a:r>
            <a:r>
              <a:rPr lang="en-US" sz="2200" dirty="0"/>
              <a:t> carrying arms from Germany was captured (ii) Eoin MacNeill found out that the Castle Document was a forgery (iii) the British Government arrested some of the leaders.</a:t>
            </a:r>
          </a:p>
        </p:txBody>
      </p:sp>
    </p:spTree>
    <p:extLst>
      <p:ext uri="{BB962C8B-B14F-4D97-AF65-F5344CB8AC3E}">
        <p14:creationId xmlns:p14="http://schemas.microsoft.com/office/powerpoint/2010/main" val="19727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CCFB-A882-4D3B-96D0-2B26B1E8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714851"/>
            <a:ext cx="12115800" cy="669925"/>
          </a:xfrm>
        </p:spPr>
        <p:txBody>
          <a:bodyPr>
            <a:normAutofit/>
          </a:bodyPr>
          <a:lstStyle/>
          <a:p>
            <a:r>
              <a:rPr lang="en-IE" sz="4000" dirty="0"/>
              <a:t>The Rising Goes Ahead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D52147-7603-4444-98F2-30210967E900}"/>
              </a:ext>
            </a:extLst>
          </p:cNvPr>
          <p:cNvSpPr txBox="1"/>
          <p:nvPr/>
        </p:nvSpPr>
        <p:spPr>
          <a:xfrm>
            <a:off x="875147" y="1867104"/>
            <a:ext cx="59273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dirty="0"/>
              <a:t>Easter Monday, 1916</a:t>
            </a:r>
          </a:p>
          <a:p>
            <a:pPr>
              <a:buClr>
                <a:srgbClr val="FF0000"/>
              </a:buClr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1,500 Volunteers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Captured </a:t>
            </a:r>
            <a:r>
              <a:rPr lang="en-IE" b="1" dirty="0"/>
              <a:t>key buildings </a:t>
            </a:r>
            <a:r>
              <a:rPr lang="en-IE" dirty="0"/>
              <a:t>in Dublin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dirty="0"/>
              <a:t>GPO</a:t>
            </a:r>
            <a:r>
              <a:rPr lang="en-IE" dirty="0"/>
              <a:t> became HQ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/>
              <a:t>Pearse</a:t>
            </a:r>
            <a:r>
              <a:rPr lang="en-IE" dirty="0"/>
              <a:t> read the </a:t>
            </a:r>
            <a:r>
              <a:rPr lang="en-IE" b="1" dirty="0"/>
              <a:t>1916 Proclamation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6557486-B4D3-415E-B038-82753041B0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74" y="1442448"/>
            <a:ext cx="4809744" cy="451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0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9989" y="1265894"/>
            <a:ext cx="3455217" cy="542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078" y="773642"/>
            <a:ext cx="6371844" cy="49225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727635" y="3058779"/>
            <a:ext cx="2795930" cy="1399914"/>
            <a:chOff x="8727635" y="3058779"/>
            <a:chExt cx="2795930" cy="139991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9016294" y="3312463"/>
              <a:ext cx="2507271" cy="11462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E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269546" y="3379866"/>
              <a:ext cx="225401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65113" algn="l"/>
                </a:tabLst>
              </a:pPr>
              <a:r>
                <a:rPr lang="en-US" sz="2000" b="1" dirty="0"/>
                <a:t>What are the main points of the 1916 Proclamation?</a:t>
              </a:r>
            </a:p>
          </p:txBody>
        </p:sp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24FF1ABF-409F-4DF9-9E82-6BE5A576E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27635" y="3058779"/>
              <a:ext cx="541911" cy="507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227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62" y="1050600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The British Government Reaction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22DF1-05CF-8E4D-8138-2A05A3D5A08A}"/>
              </a:ext>
            </a:extLst>
          </p:cNvPr>
          <p:cNvSpPr txBox="1"/>
          <p:nvPr/>
        </p:nvSpPr>
        <p:spPr>
          <a:xfrm>
            <a:off x="476462" y="2019268"/>
            <a:ext cx="50258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b="1" dirty="0"/>
              <a:t>Caught by surprise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b="1" dirty="0"/>
              <a:t>Reinforcements</a:t>
            </a:r>
            <a:r>
              <a:rPr lang="en-IE" sz="2200" dirty="0"/>
              <a:t> from the Curragh and Britain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b="1" dirty="0"/>
              <a:t>Military cordon </a:t>
            </a:r>
            <a:r>
              <a:rPr lang="en-IE" sz="2200" dirty="0"/>
              <a:t>around centre of Dublin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Artillery and gunboat, </a:t>
            </a:r>
            <a:r>
              <a:rPr lang="en-IE" sz="2200" i="1" dirty="0"/>
              <a:t>Helga</a:t>
            </a:r>
            <a:r>
              <a:rPr lang="en-IE" sz="2200" dirty="0"/>
              <a:t>, brought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Rebels surrounded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b="1" dirty="0" err="1"/>
              <a:t>Pearse</a:t>
            </a:r>
            <a:r>
              <a:rPr lang="en-IE" sz="2200" b="1" dirty="0"/>
              <a:t> surrendered </a:t>
            </a:r>
            <a:r>
              <a:rPr lang="en-IE" sz="2200" dirty="0"/>
              <a:t>unconditionally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Rebels rounded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b="1" dirty="0"/>
              <a:t>16 leaders executed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764763" y="2072654"/>
            <a:ext cx="4357968" cy="3371105"/>
            <a:chOff x="6764763" y="2072654"/>
            <a:chExt cx="4357968" cy="33711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5D47FB-2C14-D040-8502-6356A657D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4763" y="2072654"/>
              <a:ext cx="4357968" cy="30325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76568A-7891-2C43-B168-89F6DB1E5BAE}"/>
                </a:ext>
              </a:extLst>
            </p:cNvPr>
            <p:cNvSpPr txBox="1"/>
            <p:nvPr/>
          </p:nvSpPr>
          <p:spPr>
            <a:xfrm>
              <a:off x="7644498" y="5105205"/>
              <a:ext cx="25984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600" dirty="0"/>
                <a:t>The GPO after the Rising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049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774371"/>
            <a:ext cx="11058991" cy="5330097"/>
            <a:chOff x="442301" y="774371"/>
            <a:chExt cx="11058991" cy="533009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232040"/>
              <a:ext cx="10691446" cy="4872428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2320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774371"/>
              <a:ext cx="1086781" cy="108678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D04AFB4-E4D1-487E-BA0B-11527D6D612F}"/>
              </a:ext>
            </a:extLst>
          </p:cNvPr>
          <p:cNvSpPr txBox="1"/>
          <p:nvPr/>
        </p:nvSpPr>
        <p:spPr>
          <a:xfrm>
            <a:off x="1295714" y="1861152"/>
            <a:ext cx="937511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200" dirty="0"/>
              <a:t>The Rising went ahead on Easter Monday, influenced by Pearse’s ideas of (</a:t>
            </a:r>
            <a:r>
              <a:rPr lang="en-US" sz="2200" dirty="0" err="1"/>
              <a:t>i</a:t>
            </a:r>
            <a:r>
              <a:rPr lang="en-US" sz="2200" dirty="0"/>
              <a:t>) a blood sacrifice (ii) the Solemn League and Covenant </a:t>
            </a:r>
            <a:r>
              <a:rPr lang="en-US" sz="2200" b="1" dirty="0"/>
              <a:t>OR</a:t>
            </a:r>
            <a:r>
              <a:rPr lang="en-US" sz="2200" dirty="0"/>
              <a:t> (iii) an industrial Ireland?</a:t>
            </a:r>
          </a:p>
          <a:p>
            <a:pPr marL="342000" indent="-342000">
              <a:buClr>
                <a:srgbClr val="11AD9A"/>
              </a:buClr>
              <a:buFont typeface="+mj-lt"/>
              <a:buAutoNum type="arabicPeriod" startAt="2"/>
            </a:pPr>
            <a:r>
              <a:rPr lang="en-US" sz="2200" dirty="0"/>
              <a:t>The headquarters of the Rising were in (</a:t>
            </a:r>
            <a:r>
              <a:rPr lang="en-US" sz="2200" dirty="0" err="1"/>
              <a:t>i</a:t>
            </a:r>
            <a:r>
              <a:rPr lang="en-US" sz="2200" dirty="0"/>
              <a:t>) Dublin Castle (ii) the GPO </a:t>
            </a:r>
            <a:r>
              <a:rPr lang="en-US" sz="2200" b="1" dirty="0"/>
              <a:t>OR</a:t>
            </a:r>
            <a:r>
              <a:rPr lang="en-US" sz="2200" dirty="0"/>
              <a:t> (iii) Trinity College?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 startAt="2"/>
            </a:pPr>
            <a:r>
              <a:rPr lang="en-US" sz="2200" dirty="0"/>
              <a:t>The 1916 Proclamation was read by (</a:t>
            </a:r>
            <a:r>
              <a:rPr lang="en-US" sz="2200" dirty="0" err="1"/>
              <a:t>i</a:t>
            </a:r>
            <a:r>
              <a:rPr lang="en-US" sz="2200" dirty="0"/>
              <a:t>) MacNeill (ii) Connolly </a:t>
            </a:r>
            <a:r>
              <a:rPr lang="en-US" sz="2200" b="1" dirty="0"/>
              <a:t>OR</a:t>
            </a:r>
            <a:r>
              <a:rPr lang="en-US" sz="2200" dirty="0"/>
              <a:t> (iii) Pearse?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 startAt="2"/>
            </a:pPr>
            <a:r>
              <a:rPr lang="en-US" sz="2200" dirty="0"/>
              <a:t>The British Army outnumbered the rebels by (</a:t>
            </a:r>
            <a:r>
              <a:rPr lang="en-US" sz="2200" dirty="0" err="1"/>
              <a:t>i</a:t>
            </a:r>
            <a:r>
              <a:rPr lang="en-US" sz="2200" dirty="0"/>
              <a:t>) ten to one (ii) 20 to one </a:t>
            </a:r>
            <a:r>
              <a:rPr lang="en-US" sz="2200" b="1" dirty="0"/>
              <a:t>OR</a:t>
            </a:r>
            <a:r>
              <a:rPr lang="en-US" sz="2200" dirty="0"/>
              <a:t> (iii) 25 to one?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 startAt="2"/>
            </a:pPr>
            <a:r>
              <a:rPr lang="en-US" sz="2200" dirty="0"/>
              <a:t>The British Army used a gunboat called (</a:t>
            </a:r>
            <a:r>
              <a:rPr lang="en-US" sz="2200" dirty="0" err="1"/>
              <a:t>i</a:t>
            </a:r>
            <a:r>
              <a:rPr lang="en-US" sz="2200" dirty="0"/>
              <a:t>) the </a:t>
            </a:r>
            <a:r>
              <a:rPr lang="en-US" sz="2200" i="1" dirty="0"/>
              <a:t>Avoca </a:t>
            </a:r>
            <a:r>
              <a:rPr lang="en-US" sz="2200" dirty="0"/>
              <a:t>(ii) the </a:t>
            </a:r>
            <a:r>
              <a:rPr lang="en-US" sz="2200" i="1" dirty="0" err="1"/>
              <a:t>Asgard</a:t>
            </a:r>
            <a:r>
              <a:rPr lang="en-US" sz="2200" dirty="0"/>
              <a:t> </a:t>
            </a:r>
            <a:r>
              <a:rPr lang="en-US" sz="2200" b="1" dirty="0"/>
              <a:t>OR</a:t>
            </a:r>
            <a:r>
              <a:rPr lang="en-US" sz="2200" dirty="0"/>
              <a:t> (iii) the </a:t>
            </a:r>
            <a:r>
              <a:rPr lang="en-US" sz="2200" i="1" dirty="0"/>
              <a:t>Helga</a:t>
            </a:r>
            <a:r>
              <a:rPr lang="en-US" sz="2200" dirty="0"/>
              <a:t>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 startAt="2"/>
            </a:pPr>
            <a:r>
              <a:rPr lang="en-US" sz="2200" dirty="0"/>
              <a:t>The leaders of the 1916 Rising were executed in (</a:t>
            </a:r>
            <a:r>
              <a:rPr lang="en-US" sz="2200" dirty="0" err="1"/>
              <a:t>i</a:t>
            </a:r>
            <a:r>
              <a:rPr lang="en-US" sz="2200" dirty="0"/>
              <a:t>) Mountjoy Jail (ii) Kilmainham Jail </a:t>
            </a:r>
            <a:r>
              <a:rPr lang="en-US" sz="2200" b="1" dirty="0"/>
              <a:t>OR</a:t>
            </a:r>
            <a:r>
              <a:rPr lang="en-US" sz="2200" dirty="0"/>
              <a:t> (iii) </a:t>
            </a:r>
            <a:r>
              <a:rPr lang="en-US" sz="2200" dirty="0" err="1"/>
              <a:t>Arbour</a:t>
            </a:r>
            <a:r>
              <a:rPr lang="en-US" sz="2200" dirty="0"/>
              <a:t> Hill Prison?</a:t>
            </a:r>
            <a:endParaRPr lang="en-IE" sz="2200" dirty="0"/>
          </a:p>
        </p:txBody>
      </p:sp>
    </p:spTree>
    <p:extLst>
      <p:ext uri="{BB962C8B-B14F-4D97-AF65-F5344CB8AC3E}">
        <p14:creationId xmlns:p14="http://schemas.microsoft.com/office/powerpoint/2010/main" val="344695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2904066"/>
            <a:ext cx="9213947" cy="2309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4E850-240B-4FE2-A94B-6808F53601D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625" y="1670039"/>
            <a:ext cx="1727712" cy="3603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1039296"/>
            <a:ext cx="77343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FFC000"/>
                </a:solidFill>
              </a:rPr>
              <a:t>Sources for Nationalism and Unionism in Ireland </a:t>
            </a:r>
          </a:p>
        </p:txBody>
      </p:sp>
    </p:spTree>
    <p:extLst>
      <p:ext uri="{BB962C8B-B14F-4D97-AF65-F5344CB8AC3E}">
        <p14:creationId xmlns:p14="http://schemas.microsoft.com/office/powerpoint/2010/main" val="388391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96389" y="1501259"/>
            <a:ext cx="11895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3200" b="1" dirty="0">
              <a:solidFill>
                <a:srgbClr val="FFC000"/>
              </a:solidFill>
              <a:ea typeface="+mj-ea"/>
              <a:cs typeface="+mj-cs"/>
            </a:endParaRP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62" y="1050600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Why did the 1916 Rising Fail?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91800-E380-1144-903D-39BD3E56BF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7539" y="1945166"/>
            <a:ext cx="5512967" cy="38246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E7EBC2-876C-2149-BBF1-620C1FCB6D57}"/>
              </a:ext>
            </a:extLst>
          </p:cNvPr>
          <p:cNvSpPr txBox="1"/>
          <p:nvPr/>
        </p:nvSpPr>
        <p:spPr>
          <a:xfrm>
            <a:off x="3035390" y="6062174"/>
            <a:ext cx="345726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dirty="0"/>
              <a:t>Create your own mind map on </a:t>
            </a:r>
            <a:r>
              <a:rPr lang="en-IE" sz="1600" b="1" dirty="0"/>
              <a:t>Why the Rising failed</a:t>
            </a:r>
            <a:r>
              <a:rPr lang="en-IE" sz="1600" dirty="0"/>
              <a:t> using the above features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347814" y="2989606"/>
            <a:ext cx="2795930" cy="1399914"/>
            <a:chOff x="8347814" y="2989606"/>
            <a:chExt cx="2795930" cy="13999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8636473" y="3243290"/>
              <a:ext cx="2507271" cy="11462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889725" y="3276825"/>
              <a:ext cx="225401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65113" algn="l"/>
                </a:tabLst>
              </a:pPr>
              <a:r>
                <a:rPr lang="en-US" sz="2000" b="1" dirty="0"/>
                <a:t>Was the Rising a military failure and a political success?</a:t>
              </a:r>
            </a:p>
          </p:txBody>
        </p:sp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24FF1ABF-409F-4DF9-9E82-6BE5A576E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7814" y="2989606"/>
              <a:ext cx="541911" cy="507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70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0" y="913867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The Results of the 1916 Rising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 bwMode="auto">
          <a:xfrm>
            <a:off x="1397773" y="1580972"/>
            <a:ext cx="9011006" cy="402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888727-A437-5643-BA19-5C3A3C055FAE}"/>
              </a:ext>
            </a:extLst>
          </p:cNvPr>
          <p:cNvSpPr txBox="1"/>
          <p:nvPr/>
        </p:nvSpPr>
        <p:spPr>
          <a:xfrm>
            <a:off x="4234841" y="5864501"/>
            <a:ext cx="39315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dirty="0"/>
              <a:t>Create your own mind map on </a:t>
            </a:r>
            <a:r>
              <a:rPr lang="en-IE" sz="1600" b="1" dirty="0"/>
              <a:t>the Results of the Rising </a:t>
            </a:r>
            <a:r>
              <a:rPr lang="en-IE" sz="1600" dirty="0"/>
              <a:t>using the above features</a:t>
            </a:r>
          </a:p>
        </p:txBody>
      </p:sp>
    </p:spTree>
    <p:extLst>
      <p:ext uri="{BB962C8B-B14F-4D97-AF65-F5344CB8AC3E}">
        <p14:creationId xmlns:p14="http://schemas.microsoft.com/office/powerpoint/2010/main" val="257186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17" y="1421659"/>
            <a:ext cx="5614898" cy="502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675"/>
          <a:stretch/>
        </p:blipFill>
        <p:spPr>
          <a:xfrm>
            <a:off x="1699826" y="807326"/>
            <a:ext cx="5380279" cy="50581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440768" y="2604394"/>
            <a:ext cx="2795930" cy="2663303"/>
            <a:chOff x="1049368" y="3122199"/>
            <a:chExt cx="2795930" cy="266330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1338027" y="3375883"/>
              <a:ext cx="2507271" cy="240961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91279" y="3409419"/>
              <a:ext cx="2254019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65113" algn="l"/>
                </a:tabLst>
              </a:pPr>
              <a:r>
                <a:rPr lang="en-US" sz="2000" dirty="0"/>
                <a:t>What can we learn about the </a:t>
              </a:r>
              <a:r>
                <a:rPr lang="en-US" sz="2000" b="1" dirty="0"/>
                <a:t>usefulness</a:t>
              </a:r>
              <a:r>
                <a:rPr lang="en-US" sz="2000" dirty="0"/>
                <a:t> and </a:t>
              </a:r>
              <a:r>
                <a:rPr lang="en-US" sz="2000" b="1" dirty="0"/>
                <a:t>limitations</a:t>
              </a:r>
              <a:r>
                <a:rPr lang="en-US" sz="2000" dirty="0"/>
                <a:t> of </a:t>
              </a:r>
              <a:r>
                <a:rPr lang="en-US" sz="2000" b="1" dirty="0"/>
                <a:t>newspapers</a:t>
              </a:r>
              <a:r>
                <a:rPr lang="en-US" sz="2000" dirty="0"/>
                <a:t> as </a:t>
              </a:r>
              <a:r>
                <a:rPr lang="en-US" sz="2000" b="1" dirty="0"/>
                <a:t>sources</a:t>
              </a:r>
              <a:r>
                <a:rPr lang="en-US" sz="2000" dirty="0"/>
                <a:t> for historians?</a:t>
              </a:r>
            </a:p>
          </p:txBody>
        </p:sp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24FF1ABF-409F-4DF9-9E82-6BE5A576E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368" y="3122199"/>
              <a:ext cx="541911" cy="507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203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0" y="913867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New Interpretations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FDF10F-24FB-F840-86EE-D0046397614C}"/>
              </a:ext>
            </a:extLst>
          </p:cNvPr>
          <p:cNvSpPr txBox="1"/>
          <p:nvPr/>
        </p:nvSpPr>
        <p:spPr>
          <a:xfrm>
            <a:off x="678728" y="1772239"/>
            <a:ext cx="56195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/>
              <a:t>New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Joe Duffy, </a:t>
            </a:r>
            <a:r>
              <a:rPr lang="en-IE" sz="2000" i="1" dirty="0"/>
              <a:t>Children of the Rising </a:t>
            </a:r>
            <a:r>
              <a:rPr lang="en-IE" sz="2000" dirty="0"/>
              <a:t>(2015)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Deaths of 40 children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Aged two to 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Rich and poor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Catholics and Protestants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Sinead </a:t>
            </a:r>
            <a:r>
              <a:rPr lang="en-IE" sz="2000" dirty="0" err="1"/>
              <a:t>McCoole</a:t>
            </a:r>
            <a:r>
              <a:rPr lang="en-IE" sz="2000" dirty="0"/>
              <a:t>, </a:t>
            </a:r>
            <a:r>
              <a:rPr lang="en-IE" sz="2000" i="1" dirty="0"/>
              <a:t>No Ordinary Women </a:t>
            </a:r>
            <a:r>
              <a:rPr lang="en-IE" sz="2000" dirty="0"/>
              <a:t>(2015)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Role of women in the Revolutionary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Spies, snipers, couriers, gun-runners, medics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 err="1"/>
              <a:t>Cumann</a:t>
            </a:r>
            <a:r>
              <a:rPr lang="en-IE" sz="2000" dirty="0"/>
              <a:t> </a:t>
            </a:r>
            <a:r>
              <a:rPr lang="en-IE" sz="2000" dirty="0" err="1"/>
              <a:t>na</a:t>
            </a:r>
            <a:r>
              <a:rPr lang="en-IE" sz="2000" dirty="0"/>
              <a:t> </a:t>
            </a:r>
            <a:r>
              <a:rPr lang="en-IE" sz="2000" dirty="0" err="1"/>
              <a:t>mBan</a:t>
            </a:r>
            <a:endParaRPr lang="en-I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Irish Citizen Army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7083" y="2402641"/>
            <a:ext cx="2203019" cy="27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561" y="2385093"/>
            <a:ext cx="1993412" cy="28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5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596571"/>
            <a:ext cx="11058991" cy="5753149"/>
            <a:chOff x="442301" y="596571"/>
            <a:chExt cx="11058991" cy="57531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054239"/>
              <a:ext cx="10691446" cy="5295481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09982DE-E294-3D4B-A1DE-9BB006204160}"/>
              </a:ext>
            </a:extLst>
          </p:cNvPr>
          <p:cNvSpPr txBox="1"/>
          <p:nvPr/>
        </p:nvSpPr>
        <p:spPr>
          <a:xfrm>
            <a:off x="1529082" y="1907341"/>
            <a:ext cx="44505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dirty="0"/>
              <a:t>How did (</a:t>
            </a:r>
            <a:r>
              <a:rPr lang="en-IE" dirty="0" err="1"/>
              <a:t>i</a:t>
            </a:r>
            <a:r>
              <a:rPr lang="en-IE" dirty="0"/>
              <a:t>) unionists and (ii) nationalists react to the outbreak of World War I?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dirty="0"/>
              <a:t>Who planned the 1916 Rising and why?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dirty="0"/>
              <a:t>What problems were faced in planning the Rising?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dirty="0"/>
              <a:t>How did the plans for the Rising go wrong?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dirty="0"/>
              <a:t>What happened during the week of the Rising?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dirty="0"/>
              <a:t>To what extent did the Rising fail?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dirty="0"/>
              <a:t>Put the results of the Rising in order of importance or significance, beginning with what you consider is the most important result: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53BAB8C-99BD-B646-9418-EE4AF73B3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453548"/>
              </p:ext>
            </p:extLst>
          </p:nvPr>
        </p:nvGraphicFramePr>
        <p:xfrm>
          <a:off x="6243492" y="2348212"/>
          <a:ext cx="4455843" cy="308857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495135">
                  <a:extLst>
                    <a:ext uri="{9D8B030D-6E8A-4147-A177-3AD203B41FA5}">
                      <a16:colId xmlns:a16="http://schemas.microsoft.com/office/drawing/2014/main" val="2518062472"/>
                    </a:ext>
                  </a:extLst>
                </a:gridCol>
                <a:gridCol w="1960708">
                  <a:extLst>
                    <a:ext uri="{9D8B030D-6E8A-4147-A177-3AD203B41FA5}">
                      <a16:colId xmlns:a16="http://schemas.microsoft.com/office/drawing/2014/main" val="3864099819"/>
                    </a:ext>
                  </a:extLst>
                </a:gridCol>
              </a:tblGrid>
              <a:tr h="863535">
                <a:tc>
                  <a:txBody>
                    <a:bodyPr/>
                    <a:lstStyle/>
                    <a:p>
                      <a:r>
                        <a:rPr lang="en-IE" dirty="0"/>
                        <a:t>Results</a:t>
                      </a:r>
                      <a:endParaRPr lang="en-I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Your order of significance</a:t>
                      </a:r>
                      <a:endParaRPr lang="en-I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91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Deaths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63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Destruction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008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Military in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1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People’s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3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Executions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57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Rise of Sinn Féin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119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371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0" y="913867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The Rise of Sinn </a:t>
            </a:r>
            <a:r>
              <a:rPr lang="en-US" sz="4000" dirty="0" err="1"/>
              <a:t>Féin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2B7861-9A41-1B49-A28F-544BCD43372E}"/>
              </a:ext>
            </a:extLst>
          </p:cNvPr>
          <p:cNvSpPr txBox="1"/>
          <p:nvPr/>
        </p:nvSpPr>
        <p:spPr>
          <a:xfrm>
            <a:off x="493986" y="1403480"/>
            <a:ext cx="51612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b="1" dirty="0" err="1"/>
              <a:t>Éamon</a:t>
            </a:r>
            <a:r>
              <a:rPr lang="en-IE" sz="2000" b="1" dirty="0"/>
              <a:t> de Valera </a:t>
            </a:r>
            <a:r>
              <a:rPr lang="en-IE" sz="2000" dirty="0"/>
              <a:t>became </a:t>
            </a:r>
            <a:r>
              <a:rPr lang="en-IE" sz="2000" b="1" dirty="0"/>
              <a:t>President of Sinn Féin </a:t>
            </a:r>
            <a:r>
              <a:rPr lang="en-IE" sz="2000" dirty="0"/>
              <a:t>and </a:t>
            </a:r>
            <a:r>
              <a:rPr lang="en-IE" sz="2000" b="1" dirty="0"/>
              <a:t>President of the Irish Volunteers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Sinn Féin won by-elections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Britain tried to introduce </a:t>
            </a:r>
            <a:r>
              <a:rPr lang="en-IE" sz="2000" b="1" dirty="0"/>
              <a:t>conscription</a:t>
            </a:r>
            <a:r>
              <a:rPr lang="en-IE" sz="2000" dirty="0"/>
              <a:t> in 1918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Sinn Féin led </a:t>
            </a:r>
            <a:r>
              <a:rPr lang="en-IE" sz="2000" b="1" dirty="0"/>
              <a:t>victorious anti-conscription campaign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Sinn Féin won </a:t>
            </a:r>
            <a:r>
              <a:rPr lang="en-IE" sz="2000" b="1" dirty="0"/>
              <a:t>1918 general election</a:t>
            </a:r>
          </a:p>
          <a:p>
            <a:pPr marL="628650" lvl="1" indent="-285750">
              <a:buFont typeface="Wingdings" panose="05000000000000000000" pitchFamily="2" charset="2"/>
              <a:buChar char="Ø"/>
            </a:pPr>
            <a:r>
              <a:rPr lang="en-IE" sz="2000" dirty="0"/>
              <a:t>Favoured a </a:t>
            </a:r>
            <a:r>
              <a:rPr lang="en-IE" sz="2000" b="1" dirty="0"/>
              <a:t>republic</a:t>
            </a:r>
            <a:r>
              <a:rPr lang="en-IE" sz="2000" dirty="0"/>
              <a:t> and </a:t>
            </a:r>
            <a:r>
              <a:rPr lang="en-IE" sz="2000" b="1" dirty="0"/>
              <a:t>abstentionism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6500" y="1363989"/>
            <a:ext cx="5015768" cy="490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B9EF9B1-92A1-4634-999F-EE71786FD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589836"/>
              </p:ext>
            </p:extLst>
          </p:nvPr>
        </p:nvGraphicFramePr>
        <p:xfrm>
          <a:off x="968445" y="4500151"/>
          <a:ext cx="3995450" cy="1854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89748079"/>
                    </a:ext>
                  </a:extLst>
                </a:gridCol>
                <a:gridCol w="850747">
                  <a:extLst>
                    <a:ext uri="{9D8B030D-6E8A-4147-A177-3AD203B41FA5}">
                      <a16:colId xmlns:a16="http://schemas.microsoft.com/office/drawing/2014/main" val="3213869939"/>
                    </a:ext>
                  </a:extLst>
                </a:gridCol>
                <a:gridCol w="1112703">
                  <a:extLst>
                    <a:ext uri="{9D8B030D-6E8A-4147-A177-3AD203B41FA5}">
                      <a16:colId xmlns:a16="http://schemas.microsoft.com/office/drawing/2014/main" val="132553564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IE" sz="1600" dirty="0"/>
                        <a:t>1910 AND 1918 GENERAL ELECTION RESULTS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69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/>
                        <a:t>1910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/>
                        <a:t>1918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093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600" dirty="0"/>
                        <a:t>Home Rule Party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73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3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600" dirty="0"/>
                        <a:t>Sinn Féin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73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60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600" dirty="0"/>
                        <a:t>Unionists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23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897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556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596571"/>
            <a:ext cx="11058991" cy="5975145"/>
            <a:chOff x="442301" y="596571"/>
            <a:chExt cx="11058991" cy="59751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054239"/>
              <a:ext cx="10691446" cy="5517477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09982DE-E294-3D4B-A1DE-9BB006204160}"/>
              </a:ext>
            </a:extLst>
          </p:cNvPr>
          <p:cNvSpPr txBox="1"/>
          <p:nvPr/>
        </p:nvSpPr>
        <p:spPr>
          <a:xfrm>
            <a:off x="1400187" y="1597892"/>
            <a:ext cx="98795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dirty="0"/>
              <a:t>All of the following are reasons why the 1916 Rising failed </a:t>
            </a:r>
            <a:r>
              <a:rPr lang="en-US" b="1" dirty="0"/>
              <a:t>except</a:t>
            </a:r>
          </a:p>
          <a:p>
            <a:pPr marL="358775">
              <a:buClr>
                <a:srgbClr val="11AD9A"/>
              </a:buClr>
            </a:pP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the Irish Volunteers were outnumbered</a:t>
            </a:r>
          </a:p>
          <a:p>
            <a:pPr marL="358775">
              <a:buClr>
                <a:srgbClr val="11AD9A"/>
              </a:buClr>
            </a:pPr>
            <a:r>
              <a:rPr lang="en-US" dirty="0"/>
              <a:t>(ii) the British Army could use artillery </a:t>
            </a:r>
            <a:r>
              <a:rPr lang="en-US" b="1" dirty="0"/>
              <a:t>or</a:t>
            </a:r>
          </a:p>
          <a:p>
            <a:pPr marL="358775">
              <a:buClr>
                <a:srgbClr val="11AD9A"/>
              </a:buClr>
            </a:pPr>
            <a:r>
              <a:rPr lang="en-US" dirty="0"/>
              <a:t>(iii) the Rising was supported by most nationalists?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 startAt="2"/>
            </a:pPr>
            <a:r>
              <a:rPr lang="en-US" dirty="0"/>
              <a:t>What serious political mistakes were made by the British Government in its handling of the 1916 Rising?</a:t>
            </a:r>
          </a:p>
          <a:p>
            <a:pPr marL="342900" indent="-342900">
              <a:buClr>
                <a:srgbClr val="11AD9A"/>
              </a:buClr>
              <a:buAutoNum type="arabicPeriod" startAt="2"/>
            </a:pPr>
            <a:r>
              <a:rPr lang="en-US" dirty="0"/>
              <a:t>The number of people killed during the Rising was about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389 (ii) 500 </a:t>
            </a:r>
            <a:r>
              <a:rPr lang="en-US" b="1" dirty="0"/>
              <a:t>OR</a:t>
            </a:r>
            <a:r>
              <a:rPr lang="en-US" dirty="0"/>
              <a:t> (iii) 750?</a:t>
            </a:r>
          </a:p>
          <a:p>
            <a:pPr marL="342900" indent="-342900">
              <a:buClr>
                <a:srgbClr val="11AD9A"/>
              </a:buClr>
              <a:buAutoNum type="arabicPeriod" startAt="2"/>
            </a:pPr>
            <a:r>
              <a:rPr lang="en-US" dirty="0"/>
              <a:t>The first reaction of the people of Dublin to the Rising was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anger (ii) pride </a:t>
            </a:r>
            <a:r>
              <a:rPr lang="en-US" b="1" dirty="0"/>
              <a:t>OR</a:t>
            </a:r>
            <a:r>
              <a:rPr lang="en-US" dirty="0"/>
              <a:t> (iii) encouragement?</a:t>
            </a:r>
          </a:p>
          <a:p>
            <a:pPr marL="342900" indent="-342900">
              <a:buClr>
                <a:srgbClr val="11AD9A"/>
              </a:buClr>
              <a:buAutoNum type="arabicPeriod" startAt="2"/>
            </a:pPr>
            <a:r>
              <a:rPr lang="en-US" dirty="0"/>
              <a:t>The number of leaders executed after the Rising was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11 (ii) 15 </a:t>
            </a:r>
            <a:r>
              <a:rPr lang="en-US" b="1" dirty="0"/>
              <a:t>OR</a:t>
            </a:r>
            <a:r>
              <a:rPr lang="en-US" dirty="0"/>
              <a:t> (iii) 16?</a:t>
            </a:r>
          </a:p>
          <a:p>
            <a:pPr marL="342900" indent="-342900">
              <a:buClr>
                <a:srgbClr val="11AD9A"/>
              </a:buClr>
              <a:buAutoNum type="arabicPeriod" startAt="2"/>
            </a:pPr>
            <a:r>
              <a:rPr lang="en-US" dirty="0"/>
              <a:t>People’s opinions about the Rising changed because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the British Government did not arrest more people (ii) of executions and arrests </a:t>
            </a:r>
            <a:r>
              <a:rPr lang="en-US" b="1" dirty="0"/>
              <a:t>OR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(iii) the British Army was winning World War I?</a:t>
            </a:r>
          </a:p>
          <a:p>
            <a:pPr marL="342900" indent="-342900">
              <a:buClr>
                <a:srgbClr val="11AD9A"/>
              </a:buClr>
              <a:buAutoNum type="arabicPeriod" startAt="2"/>
            </a:pPr>
            <a:r>
              <a:rPr lang="en-US" dirty="0"/>
              <a:t>Which of the following are reasons why Sinn Féin rose in popularity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the anti-conscription campaign (ii) the British Army won World War I (iii) the German Plot?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9704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20" y="1028167"/>
            <a:ext cx="8198855" cy="255264"/>
          </a:xfrm>
        </p:spPr>
        <p:txBody>
          <a:bodyPr>
            <a:noAutofit/>
          </a:bodyPr>
          <a:lstStyle/>
          <a:p>
            <a:r>
              <a:rPr lang="en-US" sz="4000" dirty="0"/>
              <a:t>The Independence Struggle, 1919–21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101" y="2088641"/>
            <a:ext cx="6655798" cy="3807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8" y="930588"/>
            <a:ext cx="433585" cy="43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3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0" y="913867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The Independence Struggle, 1919–21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96448" y="1475815"/>
            <a:ext cx="6596988" cy="5031066"/>
            <a:chOff x="2596448" y="1475815"/>
            <a:chExt cx="6596988" cy="503106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EA27384-BE92-489E-A276-EF2F0AF36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448" y="3590744"/>
              <a:ext cx="5224746" cy="2916137"/>
            </a:xfrm>
            <a:prstGeom prst="rect">
              <a:avLst/>
            </a:prstGeom>
          </p:spPr>
        </p:pic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A1E772B9-7411-014C-BE0B-BC8F8B671A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57107" y="1125400"/>
              <a:ext cx="267236" cy="170307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4120952" y="1475815"/>
              <a:ext cx="5072484" cy="973293"/>
              <a:chOff x="2279292" y="1769099"/>
              <a:chExt cx="5072484" cy="97329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4C6A95-4BD7-DD47-B074-532D023E2380}"/>
                  </a:ext>
                </a:extLst>
              </p:cNvPr>
              <p:cNvSpPr txBox="1"/>
              <p:nvPr/>
            </p:nvSpPr>
            <p:spPr>
              <a:xfrm>
                <a:off x="3717036" y="1769099"/>
                <a:ext cx="2167128" cy="33855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E" sz="1600" dirty="0"/>
                  <a:t>Independence Struggle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2229F5-B001-854A-93D4-312DD8E5CC44}"/>
                  </a:ext>
                </a:extLst>
              </p:cNvPr>
              <p:cNvSpPr txBox="1"/>
              <p:nvPr/>
            </p:nvSpPr>
            <p:spPr>
              <a:xfrm>
                <a:off x="2279292" y="2403838"/>
                <a:ext cx="2167128" cy="33855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E" sz="1600" dirty="0"/>
                  <a:t>Passive resistance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9007E2-1C77-0348-8E95-7AEC2BF65653}"/>
                  </a:ext>
                </a:extLst>
              </p:cNvPr>
              <p:cNvSpPr txBox="1"/>
              <p:nvPr/>
            </p:nvSpPr>
            <p:spPr>
              <a:xfrm>
                <a:off x="5184648" y="2403837"/>
                <a:ext cx="2167128" cy="33855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E" sz="1600" dirty="0"/>
                  <a:t>Guerrilla warfare</a:t>
                </a:r>
              </a:p>
            </p:txBody>
          </p: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60078EA2-D075-0F41-9092-5BBD80B635F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386314" y="1536413"/>
                <a:ext cx="296184" cy="146761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8E6AC1-E8D8-4345-818A-6403D619A49E}"/>
                </a:ext>
              </a:extLst>
            </p:cNvPr>
            <p:cNvCxnSpPr>
              <a:stCxn id="23" idx="2"/>
              <a:endCxn id="20" idx="0"/>
            </p:cNvCxnSpPr>
            <p:nvPr/>
          </p:nvCxnSpPr>
          <p:spPr>
            <a:xfrm flipH="1">
              <a:off x="5199816" y="2449108"/>
              <a:ext cx="4700" cy="483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2229F5-B001-854A-93D4-312DD8E5CC44}"/>
                </a:ext>
              </a:extLst>
            </p:cNvPr>
            <p:cNvSpPr txBox="1"/>
            <p:nvPr/>
          </p:nvSpPr>
          <p:spPr>
            <a:xfrm>
              <a:off x="4116252" y="2932286"/>
              <a:ext cx="2167128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600" dirty="0"/>
                <a:t>First </a:t>
              </a:r>
              <a:r>
                <a:rPr lang="en-IE" sz="1600" dirty="0" err="1"/>
                <a:t>Dáil</a:t>
              </a:r>
              <a:endParaRPr lang="en-IE" sz="16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A8E6AC1-E8D8-4345-818A-6403D619A49E}"/>
                </a:ext>
              </a:extLst>
            </p:cNvPr>
            <p:cNvCxnSpPr>
              <a:stCxn id="20" idx="2"/>
            </p:cNvCxnSpPr>
            <p:nvPr/>
          </p:nvCxnSpPr>
          <p:spPr>
            <a:xfrm>
              <a:off x="5199816" y="3270840"/>
              <a:ext cx="9005" cy="4770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4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1790371"/>
            <a:ext cx="11058991" cy="3052563"/>
            <a:chOff x="442301" y="1790371"/>
            <a:chExt cx="11058991" cy="30525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2248040"/>
              <a:ext cx="10691446" cy="2594894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22480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1790371"/>
              <a:ext cx="1086781" cy="108678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09982DE-E294-3D4B-A1DE-9BB006204160}"/>
              </a:ext>
            </a:extLst>
          </p:cNvPr>
          <p:cNvSpPr txBox="1"/>
          <p:nvPr/>
        </p:nvSpPr>
        <p:spPr>
          <a:xfrm>
            <a:off x="1400187" y="2902790"/>
            <a:ext cx="987955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What is passive resistance?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Who was head of the alternative Sinn </a:t>
            </a:r>
            <a:r>
              <a:rPr lang="en-US" sz="2600" dirty="0" err="1"/>
              <a:t>Féin</a:t>
            </a:r>
            <a:r>
              <a:rPr lang="en-US" sz="2600" dirty="0"/>
              <a:t> Government?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What actions did the Sinn </a:t>
            </a:r>
            <a:r>
              <a:rPr lang="en-US" sz="2600" dirty="0" err="1"/>
              <a:t>Féin</a:t>
            </a:r>
            <a:r>
              <a:rPr lang="en-US" sz="2600" dirty="0"/>
              <a:t> Government carry out?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Why were these actions important?</a:t>
            </a:r>
          </a:p>
        </p:txBody>
      </p:sp>
    </p:spTree>
    <p:extLst>
      <p:ext uri="{BB962C8B-B14F-4D97-AF65-F5344CB8AC3E}">
        <p14:creationId xmlns:p14="http://schemas.microsoft.com/office/powerpoint/2010/main" val="161390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473578" y="564901"/>
            <a:ext cx="773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4000" b="1" dirty="0">
                <a:solidFill>
                  <a:srgbClr val="FFC000"/>
                </a:solidFill>
              </a:rPr>
              <a:t>Key Words</a:t>
            </a:r>
            <a:endParaRPr lang="en-IE" sz="4000" dirty="0">
              <a:solidFill>
                <a:srgbClr val="FFC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A4C515-5251-224C-BD47-2F051A4E3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113933"/>
              </p:ext>
            </p:extLst>
          </p:nvPr>
        </p:nvGraphicFramePr>
        <p:xfrm>
          <a:off x="230732" y="1310326"/>
          <a:ext cx="11365906" cy="5068772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803162">
                  <a:extLst>
                    <a:ext uri="{9D8B030D-6E8A-4147-A177-3AD203B41FA5}">
                      <a16:colId xmlns:a16="http://schemas.microsoft.com/office/drawing/2014/main" val="1864324120"/>
                    </a:ext>
                  </a:extLst>
                </a:gridCol>
                <a:gridCol w="9562744">
                  <a:extLst>
                    <a:ext uri="{9D8B030D-6E8A-4147-A177-3AD203B41FA5}">
                      <a16:colId xmlns:a16="http://schemas.microsoft.com/office/drawing/2014/main" val="729328306"/>
                    </a:ext>
                  </a:extLst>
                </a:gridCol>
              </a:tblGrid>
              <a:tr h="38912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 dirty="0">
                          <a:effectLst/>
                        </a:rPr>
                        <a:t>Auxiliaries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 b="0" dirty="0">
                          <a:effectLst/>
                        </a:rPr>
                        <a:t>ex-British Army officers who were enlisted in the Royal Irish Constabulary during the War of Independence</a:t>
                      </a:r>
                      <a:endParaRPr lang="en-IE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extLst>
                  <a:ext uri="{0D108BD9-81ED-4DB2-BD59-A6C34878D82A}">
                    <a16:rowId xmlns:a16="http://schemas.microsoft.com/office/drawing/2014/main" val="2219909095"/>
                  </a:ext>
                </a:extLst>
              </a:tr>
              <a:tr h="38912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>
                          <a:effectLst/>
                        </a:rPr>
                        <a:t>Black and Tans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 dirty="0">
                          <a:effectLst/>
                        </a:rPr>
                        <a:t>ex-British Army soldiers who were enlisted in the Royal Irish Constabulary during the War of Independence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extLst>
                  <a:ext uri="{0D108BD9-81ED-4DB2-BD59-A6C34878D82A}">
                    <a16:rowId xmlns:a16="http://schemas.microsoft.com/office/drawing/2014/main" val="1798381497"/>
                  </a:ext>
                </a:extLst>
              </a:tr>
              <a:tr h="38912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 dirty="0">
                          <a:effectLst/>
                        </a:rPr>
                        <a:t>Blood sacrifice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 dirty="0">
                          <a:effectLst/>
                        </a:rPr>
                        <a:t>Pearse’s idea that the death of martyrs was necessary to revive the spirit of the Irish nation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extLst>
                  <a:ext uri="{0D108BD9-81ED-4DB2-BD59-A6C34878D82A}">
                    <a16:rowId xmlns:a16="http://schemas.microsoft.com/office/drawing/2014/main" val="4025838541"/>
                  </a:ext>
                </a:extLst>
              </a:tr>
              <a:tr h="5946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 dirty="0">
                          <a:effectLst/>
                        </a:rPr>
                        <a:t>Bloody Sunday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>
                          <a:effectLst/>
                        </a:rPr>
                        <a:t>day in which Collins’ Squad killed British spies and Auxiliaries killed spectators in Croke Park in revenge during the War of Independence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extLst>
                  <a:ext uri="{0D108BD9-81ED-4DB2-BD59-A6C34878D82A}">
                    <a16:rowId xmlns:a16="http://schemas.microsoft.com/office/drawing/2014/main" val="2664927970"/>
                  </a:ext>
                </a:extLst>
              </a:tr>
              <a:tr h="38912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>
                          <a:effectLst/>
                        </a:rPr>
                        <a:t>Flying column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 dirty="0">
                          <a:effectLst/>
                        </a:rPr>
                        <a:t>small units of IRA that ambushed British forces during the War of Independence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extLst>
                  <a:ext uri="{0D108BD9-81ED-4DB2-BD59-A6C34878D82A}">
                    <a16:rowId xmlns:a16="http://schemas.microsoft.com/office/drawing/2014/main" val="3927653961"/>
                  </a:ext>
                </a:extLst>
              </a:tr>
              <a:tr h="38912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>
                          <a:effectLst/>
                        </a:rPr>
                        <a:t>Guerrilla warfare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 dirty="0">
                          <a:effectLst/>
                        </a:rPr>
                        <a:t>military action carried out by small groups of irregular soldiers against usually larger regular forces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extLst>
                  <a:ext uri="{0D108BD9-81ED-4DB2-BD59-A6C34878D82A}">
                    <a16:rowId xmlns:a16="http://schemas.microsoft.com/office/drawing/2014/main" val="1955351768"/>
                  </a:ext>
                </a:extLst>
              </a:tr>
              <a:tr h="38912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>
                          <a:effectLst/>
                        </a:rPr>
                        <a:t>Home Rule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 dirty="0">
                          <a:effectLst/>
                        </a:rPr>
                        <a:t>Irish nationalist policy that wanted self-government in Ireland with a parliament in Dublin dealing with internal Irish affairs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extLst>
                  <a:ext uri="{0D108BD9-81ED-4DB2-BD59-A6C34878D82A}">
                    <a16:rowId xmlns:a16="http://schemas.microsoft.com/office/drawing/2014/main" val="912312313"/>
                  </a:ext>
                </a:extLst>
              </a:tr>
              <a:tr h="19033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>
                          <a:effectLst/>
                        </a:rPr>
                        <a:t>Partition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>
                          <a:effectLst/>
                        </a:rPr>
                        <a:t>the division of Ireland between north and south with a border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extLst>
                  <a:ext uri="{0D108BD9-81ED-4DB2-BD59-A6C34878D82A}">
                    <a16:rowId xmlns:a16="http://schemas.microsoft.com/office/drawing/2014/main" val="3269442281"/>
                  </a:ext>
                </a:extLst>
              </a:tr>
              <a:tr h="38912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>
                          <a:effectLst/>
                        </a:rPr>
                        <a:t>Passive resistance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>
                          <a:effectLst/>
                        </a:rPr>
                        <a:t>opposition to government policies by non-cooperation and nonviolent methods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extLst>
                  <a:ext uri="{0D108BD9-81ED-4DB2-BD59-A6C34878D82A}">
                    <a16:rowId xmlns:a16="http://schemas.microsoft.com/office/drawing/2014/main" val="3331414231"/>
                  </a:ext>
                </a:extLst>
              </a:tr>
              <a:tr h="38912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>
                          <a:effectLst/>
                        </a:rPr>
                        <a:t>Rising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>
                          <a:effectLst/>
                        </a:rPr>
                        <a:t>an armed attempt at overthrowing a government; a rebellion, physical force tradition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extLst>
                  <a:ext uri="{0D108BD9-81ED-4DB2-BD59-A6C34878D82A}">
                    <a16:rowId xmlns:a16="http://schemas.microsoft.com/office/drawing/2014/main" val="1313917917"/>
                  </a:ext>
                </a:extLst>
              </a:tr>
              <a:tr h="19033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>
                          <a:effectLst/>
                        </a:rPr>
                        <a:t>Sectarianism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 dirty="0">
                          <a:effectLst/>
                        </a:rPr>
                        <a:t>a form of hatred aimed at opposing (usually) religious groups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extLst>
                  <a:ext uri="{0D108BD9-81ED-4DB2-BD59-A6C34878D82A}">
                    <a16:rowId xmlns:a16="http://schemas.microsoft.com/office/drawing/2014/main" val="431738462"/>
                  </a:ext>
                </a:extLst>
              </a:tr>
              <a:tr h="38912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>
                          <a:effectLst/>
                        </a:rPr>
                        <a:t>Squad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>
                          <a:effectLst/>
                        </a:rPr>
                        <a:t>group of IRA volunteers formed by Michael Collins to kill British spies and others during the War of Independence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extLst>
                  <a:ext uri="{0D108BD9-81ED-4DB2-BD59-A6C34878D82A}">
                    <a16:rowId xmlns:a16="http://schemas.microsoft.com/office/drawing/2014/main" val="2838829766"/>
                  </a:ext>
                </a:extLst>
              </a:tr>
              <a:tr h="38912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>
                          <a:effectLst/>
                        </a:rPr>
                        <a:t>Unionist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 dirty="0">
                          <a:effectLst/>
                        </a:rPr>
                        <a:t>a supporter in Ireland (and later Northern Ireland) of the union between Ireland (and later Northern Ireland) with Britain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48" marR="45948" marT="0" marB="0"/>
                </a:tc>
                <a:extLst>
                  <a:ext uri="{0D108BD9-81ED-4DB2-BD59-A6C34878D82A}">
                    <a16:rowId xmlns:a16="http://schemas.microsoft.com/office/drawing/2014/main" val="1663858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9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0" y="913867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War of Independence, 1919–21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F36285-698C-C649-8AF2-129D311728EF}"/>
              </a:ext>
            </a:extLst>
          </p:cNvPr>
          <p:cNvSpPr txBox="1"/>
          <p:nvPr/>
        </p:nvSpPr>
        <p:spPr>
          <a:xfrm>
            <a:off x="541467" y="1888075"/>
            <a:ext cx="41575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b="1" dirty="0"/>
              <a:t>Ambush of RIC </a:t>
            </a:r>
            <a:r>
              <a:rPr lang="en-IE" sz="2200" dirty="0"/>
              <a:t>at </a:t>
            </a:r>
            <a:r>
              <a:rPr lang="en-IE" sz="2200" b="1" dirty="0" err="1"/>
              <a:t>Soloheadbeg</a:t>
            </a:r>
            <a:r>
              <a:rPr lang="en-IE" sz="2200" dirty="0"/>
              <a:t>, Co. Tipperary 21 January 1919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First shots of War of Independence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E9DCE-2F0F-F44B-8899-D1B39019DEEA}"/>
              </a:ext>
            </a:extLst>
          </p:cNvPr>
          <p:cNvSpPr txBox="1"/>
          <p:nvPr/>
        </p:nvSpPr>
        <p:spPr>
          <a:xfrm>
            <a:off x="541467" y="3334625"/>
            <a:ext cx="407286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b="1" dirty="0"/>
              <a:t>Guerrilla warfare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b="1" dirty="0"/>
              <a:t>‘Hit and run’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Attacks on RIC barracks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Raids for arms and ammunition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RIC intimidated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b="1" dirty="0"/>
              <a:t>Flying Columns </a:t>
            </a:r>
            <a:r>
              <a:rPr lang="en-IE" sz="2200" dirty="0"/>
              <a:t>developed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Large-scale ambushes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70BD9-5FF3-BF43-99FF-237B95F96205}"/>
              </a:ext>
            </a:extLst>
          </p:cNvPr>
          <p:cNvSpPr txBox="1"/>
          <p:nvPr/>
        </p:nvSpPr>
        <p:spPr>
          <a:xfrm>
            <a:off x="6507638" y="1468794"/>
            <a:ext cx="350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Role of Michael Collins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Operated </a:t>
            </a:r>
            <a:r>
              <a:rPr lang="en-IE" b="1" dirty="0"/>
              <a:t>intelligence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Organised </a:t>
            </a:r>
            <a:r>
              <a:rPr lang="en-IE" b="1" dirty="0"/>
              <a:t>‘The Squad’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738BB-B272-D244-B289-8687D699A1A0}"/>
              </a:ext>
            </a:extLst>
          </p:cNvPr>
          <p:cNvSpPr txBox="1"/>
          <p:nvPr/>
        </p:nvSpPr>
        <p:spPr>
          <a:xfrm>
            <a:off x="541467" y="1468794"/>
            <a:ext cx="25467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b="1" dirty="0"/>
              <a:t>Military conflict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682047" y="2520242"/>
            <a:ext cx="3444085" cy="3662759"/>
            <a:chOff x="6682047" y="2520242"/>
            <a:chExt cx="3444085" cy="366275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220517-44DF-4471-90D1-15FBECDE5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82047" y="2520242"/>
              <a:ext cx="3444085" cy="328715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099589-310D-C547-9AA2-AC67B88F4213}"/>
                </a:ext>
              </a:extLst>
            </p:cNvPr>
            <p:cNvSpPr txBox="1"/>
            <p:nvPr/>
          </p:nvSpPr>
          <p:spPr>
            <a:xfrm>
              <a:off x="7325194" y="5844447"/>
              <a:ext cx="21577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600" dirty="0"/>
                <a:t>Michael Collins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267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125598" y="1433662"/>
            <a:ext cx="6683284" cy="4683487"/>
            <a:chOff x="2125598" y="1433662"/>
            <a:chExt cx="6683284" cy="46834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8B17CE-7BE7-4B47-B011-3F623568E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278" y="1433662"/>
              <a:ext cx="6439924" cy="40987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79F882-DB14-49B2-965B-727FC57FFD71}"/>
                </a:ext>
              </a:extLst>
            </p:cNvPr>
            <p:cNvSpPr txBox="1"/>
            <p:nvPr/>
          </p:nvSpPr>
          <p:spPr>
            <a:xfrm>
              <a:off x="2125598" y="5532374"/>
              <a:ext cx="668328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600" dirty="0" err="1"/>
                <a:t>Seán</a:t>
              </a:r>
              <a:r>
                <a:rPr lang="en-IE" sz="1600" dirty="0"/>
                <a:t> Keating’s (1889–1977) painting of a flying column from the North Cork Brigade IRA, </a:t>
              </a:r>
              <a:r>
                <a:rPr lang="en-IE" sz="1600" b="1" dirty="0"/>
                <a:t>Men of the South</a:t>
              </a:r>
              <a:r>
                <a:rPr lang="en-IE" sz="1600" dirty="0"/>
                <a:t>, painted in 1921 (Crawford Art Gallery, Cork)</a:t>
              </a:r>
              <a:endParaRPr lang="en-US" sz="16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415A5F-3C85-724D-AF95-C892CF0D2F55}"/>
              </a:ext>
            </a:extLst>
          </p:cNvPr>
          <p:cNvSpPr txBox="1"/>
          <p:nvPr/>
        </p:nvSpPr>
        <p:spPr>
          <a:xfrm>
            <a:off x="8847001" y="3508476"/>
            <a:ext cx="142042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IE" dirty="0"/>
              <a:t>Source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847000" y="4059998"/>
            <a:ext cx="1420428" cy="1472376"/>
            <a:chOff x="8847000" y="4059998"/>
            <a:chExt cx="1420428" cy="14723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8FFCDB-EA1D-9B40-9DCF-DA53176C6541}"/>
                </a:ext>
              </a:extLst>
            </p:cNvPr>
            <p:cNvSpPr txBox="1"/>
            <p:nvPr/>
          </p:nvSpPr>
          <p:spPr>
            <a:xfrm>
              <a:off x="8847001" y="4059998"/>
              <a:ext cx="1420427" cy="369332"/>
            </a:xfrm>
            <a:prstGeom prst="rect">
              <a:avLst/>
            </a:prstGeom>
            <a:solidFill>
              <a:srgbClr val="7BB1DB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/>
              </a:lvl1pPr>
            </a:lstStyle>
            <a:p>
              <a:r>
                <a:rPr lang="en-IE" dirty="0"/>
                <a:t>Objective?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85CDCB-27F1-8D4E-8350-1DB169479604}"/>
                </a:ext>
              </a:extLst>
            </p:cNvPr>
            <p:cNvSpPr txBox="1"/>
            <p:nvPr/>
          </p:nvSpPr>
          <p:spPr>
            <a:xfrm>
              <a:off x="8847000" y="4611520"/>
              <a:ext cx="1420427" cy="369332"/>
            </a:xfrm>
            <a:prstGeom prst="rect">
              <a:avLst/>
            </a:prstGeom>
            <a:solidFill>
              <a:srgbClr val="7BB1DB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/>
              </a:lvl1pPr>
            </a:lstStyle>
            <a:p>
              <a:r>
                <a:rPr lang="en-IE" dirty="0"/>
                <a:t>Reliable?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97DD54-D97D-2149-8210-66807544DFD8}"/>
                </a:ext>
              </a:extLst>
            </p:cNvPr>
            <p:cNvSpPr txBox="1"/>
            <p:nvPr/>
          </p:nvSpPr>
          <p:spPr>
            <a:xfrm>
              <a:off x="8847000" y="5163042"/>
              <a:ext cx="1420427" cy="369332"/>
            </a:xfrm>
            <a:prstGeom prst="rect">
              <a:avLst/>
            </a:prstGeom>
            <a:solidFill>
              <a:srgbClr val="7BB1DB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/>
              </a:lvl1pPr>
            </a:lstStyle>
            <a:p>
              <a:r>
                <a:rPr lang="en-IE" dirty="0"/>
                <a:t>Useful?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277" y="773049"/>
            <a:ext cx="6371844" cy="49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0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0" y="913867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British Response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0D840-20AB-A84F-84A6-87EA964E6A70}"/>
              </a:ext>
            </a:extLst>
          </p:cNvPr>
          <p:cNvSpPr txBox="1"/>
          <p:nvPr/>
        </p:nvSpPr>
        <p:spPr>
          <a:xfrm>
            <a:off x="619296" y="1505081"/>
            <a:ext cx="567040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/>
              <a:t>David Lloyd George</a:t>
            </a:r>
            <a:r>
              <a:rPr lang="en-IE" sz="2400" dirty="0"/>
              <a:t>, Prime Minister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Recruited </a:t>
            </a:r>
            <a:r>
              <a:rPr lang="en-IE" sz="2400" b="1" dirty="0"/>
              <a:t>‘Black and Tans’ </a:t>
            </a:r>
            <a:r>
              <a:rPr lang="en-IE" sz="2400" dirty="0"/>
              <a:t>and </a:t>
            </a:r>
            <a:r>
              <a:rPr lang="en-IE" sz="2400" b="1" dirty="0"/>
              <a:t>Auxiliaries (‘</a:t>
            </a:r>
            <a:r>
              <a:rPr lang="en-IE" sz="2400" b="1" dirty="0" err="1"/>
              <a:t>Auxies</a:t>
            </a:r>
            <a:r>
              <a:rPr lang="en-IE" sz="2400" b="1" dirty="0"/>
              <a:t>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Use of reprisals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Introduced </a:t>
            </a:r>
            <a:r>
              <a:rPr lang="en-IE" sz="2400" b="1" dirty="0"/>
              <a:t>Government of Ireland Act 1920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Sinn Féin rejected the 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Parliament set up in Belfast; </a:t>
            </a:r>
            <a:r>
              <a:rPr lang="en-IE" sz="2400" b="1" dirty="0"/>
              <a:t>partition</a:t>
            </a:r>
            <a:r>
              <a:rPr lang="en-IE" sz="2400" dirty="0"/>
              <a:t> established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26323-1B56-4482-A7AD-3B48E2DDEA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0424" y="1831784"/>
            <a:ext cx="3149014" cy="41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7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1223104"/>
            <a:ext cx="11058991" cy="3789162"/>
            <a:chOff x="442301" y="1223104"/>
            <a:chExt cx="11058991" cy="378916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680771"/>
              <a:ext cx="10691446" cy="3331495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680772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1223104"/>
              <a:ext cx="1086781" cy="108678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09982DE-E294-3D4B-A1DE-9BB006204160}"/>
              </a:ext>
            </a:extLst>
          </p:cNvPr>
          <p:cNvSpPr txBox="1"/>
          <p:nvPr/>
        </p:nvSpPr>
        <p:spPr>
          <a:xfrm>
            <a:off x="1400187" y="2335523"/>
            <a:ext cx="987955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What happened the same day as the First </a:t>
            </a:r>
            <a:r>
              <a:rPr lang="en-US" sz="2600" dirty="0" err="1"/>
              <a:t>Dáil</a:t>
            </a:r>
            <a:r>
              <a:rPr lang="en-US" sz="2600" dirty="0"/>
              <a:t> met?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What are guerrilla war tactics?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What were flying columns?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What part did Michael Collins play?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What was the Squad?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How did the British Government respond to the IRA tactics?</a:t>
            </a:r>
          </a:p>
        </p:txBody>
      </p:sp>
    </p:spTree>
    <p:extLst>
      <p:ext uri="{BB962C8B-B14F-4D97-AF65-F5344CB8AC3E}">
        <p14:creationId xmlns:p14="http://schemas.microsoft.com/office/powerpoint/2010/main" val="194305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0" y="913867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Major Incidents of the War of Independence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24334" y="1689106"/>
            <a:ext cx="10511844" cy="4088368"/>
            <a:chOff x="824334" y="1689106"/>
            <a:chExt cx="10511844" cy="40883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2BD282-3380-4146-8715-44A341C5F41C}"/>
                </a:ext>
              </a:extLst>
            </p:cNvPr>
            <p:cNvSpPr txBox="1"/>
            <p:nvPr/>
          </p:nvSpPr>
          <p:spPr>
            <a:xfrm>
              <a:off x="824334" y="1689106"/>
              <a:ext cx="7853071" cy="37574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E" sz="1600" dirty="0"/>
                <a:t>Put these events of the War of Independence in </a:t>
              </a:r>
              <a:r>
                <a:rPr lang="en-IE" sz="1600" b="1" dirty="0"/>
                <a:t>chronological order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94C59B-863E-4441-82A4-4F7693075BDA}"/>
                </a:ext>
              </a:extLst>
            </p:cNvPr>
            <p:cNvSpPr/>
            <p:nvPr/>
          </p:nvSpPr>
          <p:spPr>
            <a:xfrm>
              <a:off x="824335" y="2517313"/>
              <a:ext cx="3012700" cy="1406121"/>
            </a:xfrm>
            <a:prstGeom prst="rect">
              <a:avLst/>
            </a:prstGeom>
            <a:solidFill>
              <a:srgbClr val="D5DFB5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600" dirty="0">
                  <a:solidFill>
                    <a:schemeClr val="tx1"/>
                  </a:solidFill>
                </a:rPr>
                <a:t>Terence </a:t>
              </a:r>
              <a:r>
                <a:rPr lang="en-IE" sz="1600" dirty="0" err="1">
                  <a:solidFill>
                    <a:schemeClr val="tx1"/>
                  </a:solidFill>
                </a:rPr>
                <a:t>MacSwiney</a:t>
              </a:r>
              <a:r>
                <a:rPr lang="en-IE" sz="1600" dirty="0">
                  <a:solidFill>
                    <a:schemeClr val="tx1"/>
                  </a:solidFill>
                </a:rPr>
                <a:t>, Lord Mayor of Cork, died on hunger strike in Brixton Prison, London, after 74 days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20A390-0E93-4153-B862-5A43C85A0B1D}"/>
                </a:ext>
              </a:extLst>
            </p:cNvPr>
            <p:cNvSpPr/>
            <p:nvPr/>
          </p:nvSpPr>
          <p:spPr>
            <a:xfrm>
              <a:off x="4775329" y="2515275"/>
              <a:ext cx="2672781" cy="333049"/>
            </a:xfrm>
            <a:prstGeom prst="rect">
              <a:avLst/>
            </a:prstGeom>
            <a:solidFill>
              <a:srgbClr val="D5DFB5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600" dirty="0">
                  <a:solidFill>
                    <a:schemeClr val="tx1"/>
                  </a:solidFill>
                </a:rPr>
                <a:t>Ambush at </a:t>
              </a:r>
              <a:r>
                <a:rPr lang="en-IE" sz="1600" dirty="0" err="1">
                  <a:solidFill>
                    <a:schemeClr val="tx1"/>
                  </a:solidFill>
                </a:rPr>
                <a:t>Kilmichael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87AC88-586C-441B-A4DC-ADBD72C618B5}"/>
                </a:ext>
              </a:extLst>
            </p:cNvPr>
            <p:cNvSpPr/>
            <p:nvPr/>
          </p:nvSpPr>
          <p:spPr>
            <a:xfrm>
              <a:off x="4775329" y="3203856"/>
              <a:ext cx="2672781" cy="333049"/>
            </a:xfrm>
            <a:prstGeom prst="rect">
              <a:avLst/>
            </a:prstGeom>
            <a:solidFill>
              <a:srgbClr val="D5DFB5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600" dirty="0">
                  <a:solidFill>
                    <a:schemeClr val="tx1"/>
                  </a:solidFill>
                </a:rPr>
                <a:t>Ambush at </a:t>
              </a:r>
              <a:r>
                <a:rPr lang="en-IE" sz="1600" dirty="0" err="1">
                  <a:solidFill>
                    <a:schemeClr val="tx1"/>
                  </a:solidFill>
                </a:rPr>
                <a:t>Crossbarry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FE5DE4-A8A9-4D21-A099-7F8DDA6D4CBF}"/>
                </a:ext>
              </a:extLst>
            </p:cNvPr>
            <p:cNvSpPr/>
            <p:nvPr/>
          </p:nvSpPr>
          <p:spPr>
            <a:xfrm>
              <a:off x="8323478" y="2515275"/>
              <a:ext cx="3012700" cy="1406121"/>
            </a:xfrm>
            <a:prstGeom prst="rect">
              <a:avLst/>
            </a:prstGeom>
            <a:solidFill>
              <a:srgbClr val="D5DFB5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600" dirty="0">
                  <a:solidFill>
                    <a:schemeClr val="tx1"/>
                  </a:solidFill>
                </a:rPr>
                <a:t>Members of the RIC murdered Tomás </a:t>
              </a:r>
              <a:r>
                <a:rPr lang="en-IE" sz="1600" dirty="0" err="1">
                  <a:solidFill>
                    <a:schemeClr val="tx1"/>
                  </a:solidFill>
                </a:rPr>
                <a:t>MacCurtain</a:t>
              </a:r>
              <a:r>
                <a:rPr lang="en-IE" sz="1600" dirty="0">
                  <a:solidFill>
                    <a:schemeClr val="tx1"/>
                  </a:solidFill>
                </a:rPr>
                <a:t>, Lord Mayor of Cork, in front of his family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8E5F29-4468-4AB4-863F-20974C35E346}"/>
                </a:ext>
              </a:extLst>
            </p:cNvPr>
            <p:cNvSpPr/>
            <p:nvPr/>
          </p:nvSpPr>
          <p:spPr>
            <a:xfrm>
              <a:off x="824334" y="4406367"/>
              <a:ext cx="3012700" cy="1033232"/>
            </a:xfrm>
            <a:prstGeom prst="rect">
              <a:avLst/>
            </a:prstGeom>
            <a:solidFill>
              <a:srgbClr val="D5DFB5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600" dirty="0">
                  <a:solidFill>
                    <a:schemeClr val="tx1"/>
                  </a:solidFill>
                </a:rPr>
                <a:t>IRA attack on the Custom House, Dublin; over 80 IRA captured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602D2C9-E340-46CB-B370-D11118602DE9}"/>
                </a:ext>
              </a:extLst>
            </p:cNvPr>
            <p:cNvSpPr/>
            <p:nvPr/>
          </p:nvSpPr>
          <p:spPr>
            <a:xfrm>
              <a:off x="4605370" y="3820123"/>
              <a:ext cx="3012700" cy="1957351"/>
            </a:xfrm>
            <a:prstGeom prst="rect">
              <a:avLst/>
            </a:prstGeom>
            <a:solidFill>
              <a:srgbClr val="D5DFB5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600" dirty="0">
                  <a:solidFill>
                    <a:schemeClr val="tx1"/>
                  </a:solidFill>
                </a:rPr>
                <a:t>Bloody Sunday – Collins’ Squad killed 11 British agents sent specially to catch him. Black and Tans shot into Croke Park during a football match, killing 12 people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516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0" y="913867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Major Incidents of the War of Independence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CB89A-A51C-4339-8ED1-0D0ADC7E29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32" y="1319260"/>
            <a:ext cx="6699904" cy="533740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527398" y="2322694"/>
            <a:ext cx="3428303" cy="1642150"/>
            <a:chOff x="7527398" y="2322694"/>
            <a:chExt cx="3428303" cy="16421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7816057" y="2559609"/>
              <a:ext cx="3139644" cy="14052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069309" y="2593145"/>
              <a:ext cx="2783842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65113" algn="l"/>
                </a:tabLst>
              </a:pPr>
              <a:r>
                <a:rPr lang="en-US" sz="2000" b="1" dirty="0"/>
                <a:t>What counties experienced the most incidents in the War of Independence?</a:t>
              </a:r>
            </a:p>
          </p:txBody>
        </p:sp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24FF1ABF-409F-4DF9-9E82-6BE5A576E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27398" y="2322694"/>
              <a:ext cx="541911" cy="507367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527397" y="4176033"/>
            <a:ext cx="3428304" cy="995105"/>
            <a:chOff x="7527397" y="4176033"/>
            <a:chExt cx="3428304" cy="9951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7838829" y="4429717"/>
              <a:ext cx="3116872" cy="7414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E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092081" y="4463252"/>
              <a:ext cx="281234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65113" algn="l"/>
                </a:tabLst>
              </a:pPr>
              <a:r>
                <a:rPr lang="en-US" sz="2000" b="1" dirty="0"/>
                <a:t>What happened at 1, 2, 3 and 4?</a:t>
              </a:r>
            </a:p>
          </p:txBody>
        </p:sp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24FF1ABF-409F-4DF9-9E82-6BE5A576E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27397" y="4176033"/>
              <a:ext cx="541911" cy="507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008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0" y="913867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Peace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07671" y="1855510"/>
            <a:ext cx="3806939" cy="1677285"/>
            <a:chOff x="1507671" y="1900872"/>
            <a:chExt cx="3806939" cy="167728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1C82DD-2CB8-8748-8F94-681FE85A7128}"/>
                </a:ext>
              </a:extLst>
            </p:cNvPr>
            <p:cNvSpPr txBox="1"/>
            <p:nvPr/>
          </p:nvSpPr>
          <p:spPr>
            <a:xfrm>
              <a:off x="1507671" y="2435771"/>
              <a:ext cx="863345" cy="584776"/>
            </a:xfrm>
            <a:prstGeom prst="rect">
              <a:avLst/>
            </a:prstGeom>
            <a:solidFill>
              <a:srgbClr val="D5DFB5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600" b="1" dirty="0"/>
                <a:t>Sinn Féin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AF6DA-DE77-344A-A4A6-1F400E39E820}"/>
                </a:ext>
              </a:extLst>
            </p:cNvPr>
            <p:cNvSpPr txBox="1"/>
            <p:nvPr/>
          </p:nvSpPr>
          <p:spPr>
            <a:xfrm>
              <a:off x="2806799" y="1900872"/>
              <a:ext cx="2507811" cy="584776"/>
            </a:xfrm>
            <a:prstGeom prst="rect">
              <a:avLst/>
            </a:prstGeom>
            <a:solidFill>
              <a:srgbClr val="D5DFB5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E" sz="1600" dirty="0"/>
                <a:t>IRA running short of arms and ammunition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72F466-56CC-9A49-BC32-12DBEA5CF953}"/>
                </a:ext>
              </a:extLst>
            </p:cNvPr>
            <p:cNvSpPr txBox="1"/>
            <p:nvPr/>
          </p:nvSpPr>
          <p:spPr>
            <a:xfrm>
              <a:off x="2806798" y="2993383"/>
              <a:ext cx="2507812" cy="584774"/>
            </a:xfrm>
            <a:prstGeom prst="rect">
              <a:avLst/>
            </a:prstGeom>
            <a:solidFill>
              <a:srgbClr val="D5DFB5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E" sz="1600" dirty="0"/>
                <a:t>The people wanted </a:t>
              </a:r>
              <a:br>
                <a:rPr lang="en-IE" sz="1600" dirty="0"/>
              </a:br>
              <a:r>
                <a:rPr lang="en-IE" sz="1600" dirty="0"/>
                <a:t>peace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AF4C482B-5874-EE48-8417-3709B18536D6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2371016" y="2193260"/>
              <a:ext cx="435784" cy="534898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287EDC17-1ABC-F144-8CED-BEEB4549CDB1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2371016" y="2728158"/>
              <a:ext cx="435782" cy="55761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750393" y="1735610"/>
            <a:ext cx="3977808" cy="1917084"/>
            <a:chOff x="5750393" y="1735610"/>
            <a:chExt cx="3977808" cy="19170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B379F3-2968-2F48-8CAE-8C6AC93E1358}"/>
                </a:ext>
              </a:extLst>
            </p:cNvPr>
            <p:cNvSpPr txBox="1"/>
            <p:nvPr/>
          </p:nvSpPr>
          <p:spPr>
            <a:xfrm>
              <a:off x="5750393" y="2414634"/>
              <a:ext cx="1636245" cy="583200"/>
            </a:xfrm>
            <a:prstGeom prst="rect">
              <a:avLst/>
            </a:prstGeom>
            <a:solidFill>
              <a:srgbClr val="7BB1DB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/>
              </a:lvl1pPr>
            </a:lstStyle>
            <a:p>
              <a:r>
                <a:rPr lang="en-IE" sz="1600" b="0" dirty="0"/>
                <a:t>British</a:t>
              </a:r>
            </a:p>
            <a:p>
              <a:r>
                <a:rPr lang="en-IE" sz="1600" b="0" dirty="0"/>
                <a:t>Government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298DEF-B93B-3743-913D-860546BF23AF}"/>
                </a:ext>
              </a:extLst>
            </p:cNvPr>
            <p:cNvSpPr txBox="1"/>
            <p:nvPr/>
          </p:nvSpPr>
          <p:spPr>
            <a:xfrm>
              <a:off x="7740198" y="1735610"/>
              <a:ext cx="1987200" cy="583200"/>
            </a:xfrm>
            <a:prstGeom prst="rect">
              <a:avLst/>
            </a:prstGeom>
            <a:solidFill>
              <a:srgbClr val="7BB1DB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/>
              </a:lvl1pPr>
            </a:lstStyle>
            <a:p>
              <a:pPr algn="l"/>
              <a:r>
                <a:rPr lang="en-IE" sz="1600" b="0" dirty="0"/>
                <a:t>Criticised at home </a:t>
              </a:r>
              <a:br>
                <a:rPr lang="en-IE" sz="1600" b="0" dirty="0"/>
              </a:br>
              <a:r>
                <a:rPr lang="en-IE" sz="1600" b="0" dirty="0"/>
                <a:t>and in America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66B6AF-B13E-A24A-B113-C0AA07A22316}"/>
                </a:ext>
              </a:extLst>
            </p:cNvPr>
            <p:cNvSpPr txBox="1"/>
            <p:nvPr/>
          </p:nvSpPr>
          <p:spPr>
            <a:xfrm>
              <a:off x="7740197" y="3069494"/>
              <a:ext cx="1988004" cy="583200"/>
            </a:xfrm>
            <a:prstGeom prst="rect">
              <a:avLst/>
            </a:prstGeom>
            <a:solidFill>
              <a:srgbClr val="7BB1DB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/>
              </a:lvl1pPr>
            </a:lstStyle>
            <a:p>
              <a:pPr algn="l"/>
              <a:r>
                <a:rPr lang="en-IE" sz="1600" b="0" dirty="0"/>
                <a:t>The war was costing a great deal of money</a:t>
              </a:r>
            </a:p>
          </p:txBody>
        </p: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9B5C8E33-3697-0A4C-BDAC-FF606174F5A4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7386638" y="2027210"/>
              <a:ext cx="353560" cy="679024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63B565B6-86EA-FC41-A609-78DE3A0ADC5B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7386638" y="2706234"/>
              <a:ext cx="353559" cy="654860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C6D8E37-566D-BE4C-AE31-45F0E890FF48}"/>
              </a:ext>
            </a:extLst>
          </p:cNvPr>
          <p:cNvSpPr txBox="1"/>
          <p:nvPr/>
        </p:nvSpPr>
        <p:spPr>
          <a:xfrm>
            <a:off x="459370" y="4196463"/>
            <a:ext cx="67372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De Valera agreed terms of </a:t>
            </a:r>
            <a:r>
              <a:rPr lang="en-IE" sz="2200" b="1" dirty="0"/>
              <a:t>ceasefire</a:t>
            </a:r>
            <a:r>
              <a:rPr lang="en-IE" sz="2200" dirty="0"/>
              <a:t> with Lloyd George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I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Ceasefire on </a:t>
            </a:r>
            <a:r>
              <a:rPr lang="en-IE" sz="2200" b="1" dirty="0"/>
              <a:t>11 July 1921</a:t>
            </a:r>
          </a:p>
        </p:txBody>
      </p:sp>
    </p:spTree>
    <p:extLst>
      <p:ext uri="{BB962C8B-B14F-4D97-AF65-F5344CB8AC3E}">
        <p14:creationId xmlns:p14="http://schemas.microsoft.com/office/powerpoint/2010/main" val="131734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596571"/>
            <a:ext cx="11058991" cy="5829866"/>
            <a:chOff x="442301" y="596571"/>
            <a:chExt cx="11058991" cy="582986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054238"/>
              <a:ext cx="10691446" cy="5372199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EBBE5A5-DA6E-E44A-AA3F-26F5CF3A1FA8}"/>
              </a:ext>
            </a:extLst>
          </p:cNvPr>
          <p:cNvSpPr txBox="1"/>
          <p:nvPr/>
        </p:nvSpPr>
        <p:spPr>
          <a:xfrm>
            <a:off x="1420658" y="1583647"/>
            <a:ext cx="5870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/>
              <a:t>Fill in the missing words from the box below: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D4D8A3-4852-2145-A691-ED94BF5D6182}"/>
              </a:ext>
            </a:extLst>
          </p:cNvPr>
          <p:cNvSpPr txBox="1"/>
          <p:nvPr/>
        </p:nvSpPr>
        <p:spPr>
          <a:xfrm>
            <a:off x="1412112" y="1995380"/>
            <a:ext cx="71165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War of Independence began when the IRA attacked an … patrol at … Co. Tipperary. On the same day, … … met in Dublin to issue a Declaration of … This was the beginning of a policy of … resistance. The IRA raided … for arms and … The IRA used … warfare. They organised themselves into … … which conducted …-… ambushes. They intimidated members of the … The British Government recruited ex-soldiers known as … and …, and ex-officers known as … Michael Collins, Director of …, set up the … of 12 assassins to kill British spies. The worst day of the War of Independence was … Sunday. There were ambushes in … and … in Co. Cork. The Government of … Act was passed in 1920 but the fighting continued until the truce in … 1921.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CDDDC-1159-A94A-A844-820B478B1379}"/>
              </a:ext>
            </a:extLst>
          </p:cNvPr>
          <p:cNvSpPr txBox="1"/>
          <p:nvPr/>
        </p:nvSpPr>
        <p:spPr>
          <a:xfrm>
            <a:off x="1485336" y="5134701"/>
            <a:ext cx="9564386" cy="1200329"/>
          </a:xfrm>
          <a:prstGeom prst="rect">
            <a:avLst/>
          </a:prstGeom>
          <a:solidFill>
            <a:srgbClr val="D5DFB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dirty="0"/>
              <a:t>July			Auxiliaries	barracks		RIC	guerrilla</a:t>
            </a:r>
          </a:p>
          <a:p>
            <a:r>
              <a:rPr lang="en-IE" dirty="0" err="1"/>
              <a:t>Soloheadbeg</a:t>
            </a:r>
            <a:r>
              <a:rPr lang="en-IE" dirty="0"/>
              <a:t>		</a:t>
            </a:r>
            <a:r>
              <a:rPr lang="en-IE" dirty="0" err="1"/>
              <a:t>Dáil</a:t>
            </a:r>
            <a:r>
              <a:rPr lang="en-IE" dirty="0"/>
              <a:t> </a:t>
            </a:r>
            <a:r>
              <a:rPr lang="en-IE" dirty="0" err="1"/>
              <a:t>Éireann</a:t>
            </a:r>
            <a:r>
              <a:rPr lang="en-IE" dirty="0"/>
              <a:t>	</a:t>
            </a:r>
            <a:r>
              <a:rPr lang="en-IE" dirty="0" err="1"/>
              <a:t>Crossbarry</a:t>
            </a:r>
            <a:r>
              <a:rPr lang="en-IE" dirty="0"/>
              <a:t>	passive	Intelligence</a:t>
            </a:r>
          </a:p>
          <a:p>
            <a:r>
              <a:rPr lang="en-IE" dirty="0" err="1"/>
              <a:t>Kilmichael</a:t>
            </a:r>
            <a:r>
              <a:rPr lang="en-IE" dirty="0"/>
              <a:t>		Squad		Bloody		Tans	ammunition</a:t>
            </a:r>
          </a:p>
          <a:p>
            <a:r>
              <a:rPr lang="en-IE" dirty="0"/>
              <a:t>large-scale		Independence		                  Black        flying columns</a:t>
            </a:r>
          </a:p>
        </p:txBody>
      </p:sp>
    </p:spTree>
    <p:extLst>
      <p:ext uri="{BB962C8B-B14F-4D97-AF65-F5344CB8AC3E}">
        <p14:creationId xmlns:p14="http://schemas.microsoft.com/office/powerpoint/2010/main" val="20179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1409371"/>
            <a:ext cx="11058991" cy="3780696"/>
            <a:chOff x="442301" y="1409371"/>
            <a:chExt cx="11058991" cy="37806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867038"/>
              <a:ext cx="10691446" cy="3323029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8670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1409371"/>
              <a:ext cx="1086781" cy="108678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09982DE-E294-3D4B-A1DE-9BB006204160}"/>
              </a:ext>
            </a:extLst>
          </p:cNvPr>
          <p:cNvSpPr txBox="1"/>
          <p:nvPr/>
        </p:nvSpPr>
        <p:spPr>
          <a:xfrm>
            <a:off x="1400187" y="2521790"/>
            <a:ext cx="987955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What happened to two Lord Mayors of Cork?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What happened on Bloody Sunday, 1920?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Who </a:t>
            </a:r>
            <a:r>
              <a:rPr lang="en-US" sz="2600" dirty="0" err="1"/>
              <a:t>organised</a:t>
            </a:r>
            <a:r>
              <a:rPr lang="en-US" sz="2600" dirty="0"/>
              <a:t> the </a:t>
            </a:r>
            <a:r>
              <a:rPr lang="en-US" sz="2600" dirty="0" err="1"/>
              <a:t>Kilmichael</a:t>
            </a:r>
            <a:r>
              <a:rPr lang="en-US" sz="2600" dirty="0"/>
              <a:t> and </a:t>
            </a:r>
            <a:r>
              <a:rPr lang="en-US" sz="2600" dirty="0" err="1"/>
              <a:t>Crossbarry</a:t>
            </a:r>
            <a:r>
              <a:rPr lang="en-US" sz="2600" dirty="0"/>
              <a:t> Ambushes?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Why was Cork city burned?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What was the result of the attack on the Customs House?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Why did both sides want peace in 1921?</a:t>
            </a:r>
          </a:p>
        </p:txBody>
      </p:sp>
    </p:spTree>
    <p:extLst>
      <p:ext uri="{BB962C8B-B14F-4D97-AF65-F5344CB8AC3E}">
        <p14:creationId xmlns:p14="http://schemas.microsoft.com/office/powerpoint/2010/main" val="311564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221" y="1037850"/>
            <a:ext cx="7925726" cy="255264"/>
          </a:xfrm>
        </p:spPr>
        <p:txBody>
          <a:bodyPr>
            <a:noAutofit/>
          </a:bodyPr>
          <a:lstStyle/>
          <a:p>
            <a:r>
              <a:rPr lang="en-US" sz="4000" dirty="0"/>
              <a:t>The Foundation of Northern Ireland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55630-FC37-264B-A5FF-DFC86787FE2A}"/>
              </a:ext>
            </a:extLst>
          </p:cNvPr>
          <p:cNvSpPr txBox="1"/>
          <p:nvPr/>
        </p:nvSpPr>
        <p:spPr>
          <a:xfrm>
            <a:off x="623248" y="2130637"/>
            <a:ext cx="40940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b="1" dirty="0"/>
              <a:t>Government of Ireland Act 1920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Divided (partitioned) the 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Parliament in Northern Ireland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Control over </a:t>
            </a:r>
            <a:r>
              <a:rPr lang="en-IE" sz="2200" b="1" dirty="0"/>
              <a:t>internal affairs </a:t>
            </a:r>
            <a:r>
              <a:rPr lang="en-IE" sz="2200" dirty="0"/>
              <a:t>of Northern Ireland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Dominated by </a:t>
            </a:r>
            <a:r>
              <a:rPr lang="en-IE" sz="2200" b="1" dirty="0"/>
              <a:t>Unionist Party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4DF0D9-1595-4EE8-A69E-9587E05A56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24" y="2209252"/>
            <a:ext cx="2170766" cy="2877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01C811-05E0-4211-9905-250479BEDDE8}"/>
              </a:ext>
            </a:extLst>
          </p:cNvPr>
          <p:cNvSpPr txBox="1"/>
          <p:nvPr/>
        </p:nvSpPr>
        <p:spPr>
          <a:xfrm>
            <a:off x="9447043" y="5086959"/>
            <a:ext cx="120083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1600" dirty="0"/>
              <a:t>James Craig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14" y="936117"/>
            <a:ext cx="423672" cy="42367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717278" y="2209253"/>
            <a:ext cx="3667818" cy="3216260"/>
            <a:chOff x="4717278" y="2209253"/>
            <a:chExt cx="3667818" cy="32162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E14F8E-8CA7-4647-BBBD-F955C7021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278" y="2209253"/>
              <a:ext cx="3667818" cy="2877707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941579" y="5086959"/>
              <a:ext cx="32192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sz="1600" dirty="0"/>
                <a:t>The six counties of Northern Ireland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825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integrafs2\School\2-Pagination\Gill Publishing\PPT\15-07-2022\Process\Links\Ch16 Time line 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8561" y="1572425"/>
            <a:ext cx="7911413" cy="409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422303" y="778546"/>
            <a:ext cx="773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4000" b="1" dirty="0">
                <a:solidFill>
                  <a:srgbClr val="FFC000"/>
                </a:solidFill>
              </a:rPr>
              <a:t>Timeline</a:t>
            </a:r>
            <a:endParaRPr lang="en-IE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87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0" y="1042057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Conflict between Unionists and Nationalists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3749D-DD7C-5146-8D8E-C2208EACC3D6}"/>
              </a:ext>
            </a:extLst>
          </p:cNvPr>
          <p:cNvSpPr txBox="1"/>
          <p:nvPr/>
        </p:nvSpPr>
        <p:spPr>
          <a:xfrm>
            <a:off x="585463" y="1937815"/>
            <a:ext cx="45761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Unionists </a:t>
            </a:r>
            <a:r>
              <a:rPr lang="en-IE" sz="2000" b="1" dirty="0"/>
              <a:t>opposed</a:t>
            </a:r>
            <a:r>
              <a:rPr lang="en-IE" sz="2000" dirty="0"/>
              <a:t> to united Ireland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b="1" dirty="0"/>
              <a:t>Feared</a:t>
            </a:r>
            <a:r>
              <a:rPr lang="en-IE" sz="2000" dirty="0"/>
              <a:t> Catholics wanted to destroy Northern Ireland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Royal Ulster Constabulary (RUC) and B-Specials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b="1" dirty="0"/>
              <a:t>Special Powers 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b="1" dirty="0"/>
              <a:t>Sectarian riots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b="1" dirty="0"/>
              <a:t>More Catholics killed </a:t>
            </a:r>
            <a:r>
              <a:rPr lang="en-IE" sz="2000" dirty="0"/>
              <a:t>than Protestants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b="1" dirty="0"/>
              <a:t>Catholics lost jobs</a:t>
            </a:r>
            <a:r>
              <a:rPr lang="en-IE" sz="2000" dirty="0"/>
              <a:t>, e.g. Harland and Wolff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b="1" dirty="0"/>
              <a:t>IRA</a:t>
            </a:r>
            <a:r>
              <a:rPr lang="en-IE" sz="2000" dirty="0"/>
              <a:t> campaigned in North until start of Civil War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49888-7FFF-4975-BE21-E2E9D84D80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0095" y="1905000"/>
            <a:ext cx="5867635" cy="381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8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1206171"/>
            <a:ext cx="11058991" cy="4542696"/>
            <a:chOff x="442301" y="1206171"/>
            <a:chExt cx="11058991" cy="45426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663838"/>
              <a:ext cx="10691446" cy="4085029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6638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1206171"/>
              <a:ext cx="1086781" cy="108678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09982DE-E294-3D4B-A1DE-9BB006204160}"/>
              </a:ext>
            </a:extLst>
          </p:cNvPr>
          <p:cNvSpPr txBox="1"/>
          <p:nvPr/>
        </p:nvSpPr>
        <p:spPr>
          <a:xfrm>
            <a:off x="1400187" y="2318590"/>
            <a:ext cx="987955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How did attitudes to World War I differ between Northern nationalists and unionists?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How did (</a:t>
            </a:r>
            <a:r>
              <a:rPr lang="en-US" sz="2600" dirty="0" err="1"/>
              <a:t>i</a:t>
            </a:r>
            <a:r>
              <a:rPr lang="en-US" sz="2600" dirty="0"/>
              <a:t>) southern unionists and (ii) northern unionists react to the Government of Ireland Act, 1920?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Explain (</a:t>
            </a:r>
            <a:r>
              <a:rPr lang="en-US" sz="2600" dirty="0" err="1"/>
              <a:t>i</a:t>
            </a:r>
            <a:r>
              <a:rPr lang="en-US" sz="2600" dirty="0"/>
              <a:t>) RUC (ii) B-Specials (iii) Special Powers Act?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What are sectarian riots?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What happened in Harland and Wolff?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What happened to end the violence in Northern Ireland in 1922?</a:t>
            </a:r>
          </a:p>
        </p:txBody>
      </p:sp>
    </p:spTree>
    <p:extLst>
      <p:ext uri="{BB962C8B-B14F-4D97-AF65-F5344CB8AC3E}">
        <p14:creationId xmlns:p14="http://schemas.microsoft.com/office/powerpoint/2010/main" val="375451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03" y="1042057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The Anglo-Irish Treaty, 1921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615410" y="1658396"/>
            <a:ext cx="5239071" cy="4529868"/>
            <a:chOff x="3615410" y="1658396"/>
            <a:chExt cx="5239071" cy="45298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2296AC-5D7D-AC42-B78C-B03817E47896}"/>
                </a:ext>
              </a:extLst>
            </p:cNvPr>
            <p:cNvSpPr txBox="1"/>
            <p:nvPr/>
          </p:nvSpPr>
          <p:spPr>
            <a:xfrm>
              <a:off x="4967388" y="1658396"/>
              <a:ext cx="2750058" cy="338554"/>
            </a:xfrm>
            <a:prstGeom prst="rect">
              <a:avLst/>
            </a:prstGeom>
            <a:solidFill>
              <a:srgbClr val="D5DFB5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600" b="1" dirty="0"/>
                <a:t>Delegations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4330D1-C3D9-2040-A48E-F442AE72229E}"/>
                </a:ext>
              </a:extLst>
            </p:cNvPr>
            <p:cNvSpPr txBox="1"/>
            <p:nvPr/>
          </p:nvSpPr>
          <p:spPr>
            <a:xfrm>
              <a:off x="4195863" y="2427492"/>
              <a:ext cx="1714500" cy="1569660"/>
            </a:xfrm>
            <a:prstGeom prst="rect">
              <a:avLst/>
            </a:prstGeom>
            <a:solidFill>
              <a:srgbClr val="D5DFB5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600" b="1" dirty="0"/>
                <a:t>Irish delegation</a:t>
              </a:r>
            </a:p>
            <a:p>
              <a:pPr algn="ctr"/>
              <a:r>
                <a:rPr lang="en-IE" sz="1600" dirty="0"/>
                <a:t>Griffith</a:t>
              </a:r>
            </a:p>
            <a:p>
              <a:pPr algn="ctr"/>
              <a:r>
                <a:rPr lang="en-IE" sz="1600" dirty="0"/>
                <a:t>Collins</a:t>
              </a:r>
            </a:p>
            <a:p>
              <a:pPr algn="ctr"/>
              <a:r>
                <a:rPr lang="en-IE" sz="1600" dirty="0"/>
                <a:t>Barton</a:t>
              </a:r>
            </a:p>
            <a:p>
              <a:pPr algn="ctr"/>
              <a:r>
                <a:rPr lang="en-IE" sz="1600" dirty="0"/>
                <a:t>Duggan</a:t>
              </a:r>
            </a:p>
            <a:p>
              <a:pPr algn="ctr"/>
              <a:r>
                <a:rPr lang="en-IE" sz="1600" dirty="0"/>
                <a:t>Gavan Duffy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6F00CC-AE7A-144E-836E-579CA0C6E9D4}"/>
                </a:ext>
              </a:extLst>
            </p:cNvPr>
            <p:cNvSpPr txBox="1"/>
            <p:nvPr/>
          </p:nvSpPr>
          <p:spPr>
            <a:xfrm>
              <a:off x="6567368" y="2426456"/>
              <a:ext cx="1714500" cy="1323439"/>
            </a:xfrm>
            <a:prstGeom prst="rect">
              <a:avLst/>
            </a:prstGeom>
            <a:solidFill>
              <a:srgbClr val="D5DFB5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600" b="1" dirty="0"/>
                <a:t>British delegation</a:t>
              </a:r>
            </a:p>
            <a:p>
              <a:pPr algn="ctr"/>
              <a:r>
                <a:rPr lang="en-IE" sz="1600" dirty="0"/>
                <a:t>Lloyd George</a:t>
              </a:r>
            </a:p>
            <a:p>
              <a:pPr algn="ctr"/>
              <a:r>
                <a:rPr lang="en-IE" sz="1600" dirty="0"/>
                <a:t>Churchill</a:t>
              </a:r>
            </a:p>
            <a:p>
              <a:pPr algn="ctr"/>
              <a:r>
                <a:rPr lang="en-IE" sz="1600" dirty="0"/>
                <a:t>Chamberlain</a:t>
              </a:r>
            </a:p>
            <a:p>
              <a:pPr algn="ctr"/>
              <a:r>
                <a:rPr lang="en-IE" sz="1600" dirty="0"/>
                <a:t>Birkenhead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EBC10C-7BCF-DD40-AAAE-56713A788431}"/>
                </a:ext>
              </a:extLst>
            </p:cNvPr>
            <p:cNvSpPr txBox="1"/>
            <p:nvPr/>
          </p:nvSpPr>
          <p:spPr>
            <a:xfrm>
              <a:off x="5884784" y="4205042"/>
              <a:ext cx="699516" cy="338554"/>
            </a:xfrm>
            <a:prstGeom prst="rect">
              <a:avLst/>
            </a:prstGeom>
            <a:solidFill>
              <a:srgbClr val="D5DFB5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600" b="1" dirty="0"/>
                <a:t>Aims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240B0-3E45-024E-8D3E-8A2927FFE4AA}"/>
                </a:ext>
              </a:extLst>
            </p:cNvPr>
            <p:cNvSpPr txBox="1"/>
            <p:nvPr/>
          </p:nvSpPr>
          <p:spPr>
            <a:xfrm>
              <a:off x="3615410" y="4864825"/>
              <a:ext cx="2269374" cy="1323439"/>
            </a:xfrm>
            <a:prstGeom prst="rect">
              <a:avLst/>
            </a:prstGeom>
            <a:solidFill>
              <a:srgbClr val="D5DFB5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600" b="1" dirty="0"/>
                <a:t>Irish delegation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E" sz="1600" dirty="0"/>
                <a:t>To achieve a </a:t>
              </a:r>
              <a:r>
                <a:rPr lang="en-IE" sz="1600" b="1" dirty="0"/>
                <a:t>republic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E" sz="1600" dirty="0"/>
                <a:t>To prevent a border, or partition between North and South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7E38DD6-D563-4C6D-97B2-BE920B8B3545}"/>
                </a:ext>
              </a:extLst>
            </p:cNvPr>
            <p:cNvCxnSpPr>
              <a:stCxn id="5" idx="2"/>
            </p:cNvCxnSpPr>
            <p:nvPr/>
          </p:nvCxnSpPr>
          <p:spPr>
            <a:xfrm>
              <a:off x="6342417" y="1996950"/>
              <a:ext cx="0" cy="2663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FFD28EF-AF52-4769-9AC4-D7FD41227F0A}"/>
                </a:ext>
              </a:extLst>
            </p:cNvPr>
            <p:cNvCxnSpPr/>
            <p:nvPr/>
          </p:nvCxnSpPr>
          <p:spPr>
            <a:xfrm flipH="1">
              <a:off x="5265257" y="2263275"/>
              <a:ext cx="10771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3AF9315-60EE-4177-9F56-DED10FE8E8B5}"/>
                </a:ext>
              </a:extLst>
            </p:cNvPr>
            <p:cNvCxnSpPr>
              <a:cxnSpLocks/>
            </p:cNvCxnSpPr>
            <p:nvPr/>
          </p:nvCxnSpPr>
          <p:spPr>
            <a:xfrm>
              <a:off x="5693443" y="2261283"/>
              <a:ext cx="1720918" cy="19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A5146F-F4D8-46E2-9376-3E19BD91D552}"/>
                </a:ext>
              </a:extLst>
            </p:cNvPr>
            <p:cNvCxnSpPr/>
            <p:nvPr/>
          </p:nvCxnSpPr>
          <p:spPr>
            <a:xfrm>
              <a:off x="7414361" y="2250177"/>
              <a:ext cx="0" cy="1631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EA330F9-57BC-492C-8652-2868C0F9EB07}"/>
                </a:ext>
              </a:extLst>
            </p:cNvPr>
            <p:cNvCxnSpPr>
              <a:cxnSpLocks/>
            </p:cNvCxnSpPr>
            <p:nvPr/>
          </p:nvCxnSpPr>
          <p:spPr>
            <a:xfrm>
              <a:off x="5265961" y="2255689"/>
              <a:ext cx="0" cy="1642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BABECD-2EA3-8547-A7F9-EAC4FAA58175}"/>
                </a:ext>
              </a:extLst>
            </p:cNvPr>
            <p:cNvSpPr txBox="1"/>
            <p:nvPr/>
          </p:nvSpPr>
          <p:spPr>
            <a:xfrm>
              <a:off x="6585107" y="4864825"/>
              <a:ext cx="2269374" cy="1077218"/>
            </a:xfrm>
            <a:prstGeom prst="rect">
              <a:avLst/>
            </a:prstGeom>
            <a:solidFill>
              <a:srgbClr val="D5DFB5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600" b="1" dirty="0"/>
                <a:t>British delegation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E" sz="1600" dirty="0"/>
                <a:t>To keep Ireland within the </a:t>
              </a:r>
              <a:r>
                <a:rPr lang="en-IE" sz="1600" b="1" dirty="0"/>
                <a:t>British Commonwealth</a:t>
              </a:r>
            </a:p>
          </p:txBody>
        </p: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E53ECD36-F258-7841-9634-B89FEE05E5E0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 rot="5400000">
              <a:off x="5331706" y="3961988"/>
              <a:ext cx="321229" cy="148444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6E623345-3AFE-3544-AC46-ED670930A83E}"/>
                </a:ext>
              </a:extLst>
            </p:cNvPr>
            <p:cNvCxnSpPr>
              <a:stCxn id="9" idx="2"/>
              <a:endCxn id="16" idx="0"/>
            </p:cNvCxnSpPr>
            <p:nvPr/>
          </p:nvCxnSpPr>
          <p:spPr>
            <a:xfrm rot="16200000" flipH="1">
              <a:off x="6816554" y="3961584"/>
              <a:ext cx="321229" cy="148525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1" y="957853"/>
            <a:ext cx="423672" cy="423672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697062" y="2912857"/>
            <a:ext cx="2396524" cy="1733450"/>
            <a:chOff x="697062" y="2912857"/>
            <a:chExt cx="2396524" cy="173345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968018" y="3166541"/>
              <a:ext cx="2125568" cy="14797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E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21270" y="3200075"/>
              <a:ext cx="1795403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E" sz="2000" b="1" dirty="0"/>
                <a:t>Why wasn’t de Valera on the Irish delegation?</a:t>
              </a:r>
            </a:p>
          </p:txBody>
        </p:sp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24FF1ABF-409F-4DF9-9E82-6BE5A576E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062" y="2912857"/>
              <a:ext cx="541911" cy="507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579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0" y="1042057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The Terms of the Anglo-Irish Treaty, 1921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C5B013-80FE-2A4F-A26A-E59795B3121F}"/>
              </a:ext>
            </a:extLst>
          </p:cNvPr>
          <p:cNvSpPr txBox="1"/>
          <p:nvPr/>
        </p:nvSpPr>
        <p:spPr>
          <a:xfrm>
            <a:off x="875379" y="1958504"/>
            <a:ext cx="6351554" cy="3139321"/>
          </a:xfrm>
          <a:prstGeom prst="rect">
            <a:avLst/>
          </a:prstGeom>
          <a:solidFill>
            <a:srgbClr val="D3DBB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 Ireland would be known as the </a:t>
            </a:r>
            <a:r>
              <a:rPr lang="en-US" b="1" dirty="0"/>
              <a:t>Irish Free State</a:t>
            </a:r>
            <a:r>
              <a:rPr lang="en-US" dirty="0"/>
              <a:t>.</a:t>
            </a:r>
            <a:endParaRPr lang="en-IE" dirty="0"/>
          </a:p>
          <a:p>
            <a:r>
              <a:rPr lang="en-US" dirty="0"/>
              <a:t>2. Ireland would still be a </a:t>
            </a:r>
            <a:r>
              <a:rPr lang="en-US" b="1" dirty="0"/>
              <a:t>dominion</a:t>
            </a:r>
            <a:r>
              <a:rPr lang="en-US" dirty="0"/>
              <a:t> (part of) the British Commonwealth.</a:t>
            </a:r>
            <a:endParaRPr lang="en-IE" dirty="0"/>
          </a:p>
          <a:p>
            <a:r>
              <a:rPr lang="en-US" dirty="0"/>
              <a:t>3. The King of England would be represented in Ireland by a </a:t>
            </a:r>
            <a:r>
              <a:rPr lang="en-US" b="1" dirty="0"/>
              <a:t>Governor-general</a:t>
            </a:r>
            <a:r>
              <a:rPr lang="en-US" dirty="0"/>
              <a:t>.</a:t>
            </a:r>
            <a:endParaRPr lang="en-IE" dirty="0"/>
          </a:p>
          <a:p>
            <a:r>
              <a:rPr lang="en-US" dirty="0"/>
              <a:t>4. Members of the </a:t>
            </a:r>
            <a:r>
              <a:rPr lang="en-US" dirty="0" err="1"/>
              <a:t>Dáil</a:t>
            </a:r>
            <a:r>
              <a:rPr lang="en-US" dirty="0"/>
              <a:t> and Seanad (Senate) would take an </a:t>
            </a:r>
            <a:r>
              <a:rPr lang="en-US" b="1" dirty="0"/>
              <a:t>oath of allegiance</a:t>
            </a:r>
            <a:r>
              <a:rPr lang="en-US" dirty="0"/>
              <a:t> to the Irish Government and the King of England.</a:t>
            </a:r>
            <a:endParaRPr lang="en-IE" dirty="0"/>
          </a:p>
          <a:p>
            <a:r>
              <a:rPr lang="en-US" dirty="0"/>
              <a:t>5. Britain would have the use of </a:t>
            </a:r>
            <a:r>
              <a:rPr lang="en-US" b="1" dirty="0"/>
              <a:t>three ports</a:t>
            </a:r>
            <a:r>
              <a:rPr lang="en-US" dirty="0"/>
              <a:t> (the </a:t>
            </a:r>
            <a:r>
              <a:rPr lang="en-US" b="1" dirty="0"/>
              <a:t>‘Treaty ports’</a:t>
            </a:r>
            <a:r>
              <a:rPr lang="en-US" dirty="0"/>
              <a:t>) – </a:t>
            </a:r>
            <a:r>
              <a:rPr lang="en-US" dirty="0" err="1"/>
              <a:t>Berehaven</a:t>
            </a:r>
            <a:r>
              <a:rPr lang="en-US" dirty="0"/>
              <a:t>, Cobh and Lough </a:t>
            </a:r>
            <a:r>
              <a:rPr lang="en-US" dirty="0" err="1"/>
              <a:t>Swilly</a:t>
            </a:r>
            <a:r>
              <a:rPr lang="en-US" dirty="0"/>
              <a:t>.</a:t>
            </a:r>
            <a:endParaRPr lang="en-IE" dirty="0"/>
          </a:p>
          <a:p>
            <a:r>
              <a:rPr lang="en-US" dirty="0"/>
              <a:t>6. A </a:t>
            </a:r>
            <a:r>
              <a:rPr lang="en-US" b="1" dirty="0"/>
              <a:t>Boundary Commission</a:t>
            </a:r>
            <a:r>
              <a:rPr lang="en-US" dirty="0"/>
              <a:t> would be established to decide on the border between the north and south of Ireland.</a:t>
            </a:r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DF2F-4DF0-3946-B143-DDF5C68A7920}"/>
              </a:ext>
            </a:extLst>
          </p:cNvPr>
          <p:cNvSpPr txBox="1"/>
          <p:nvPr/>
        </p:nvSpPr>
        <p:spPr>
          <a:xfrm>
            <a:off x="8140845" y="3255789"/>
            <a:ext cx="178710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dirty="0"/>
              <a:t>Signed by delegations on 6 December 1921</a:t>
            </a:r>
          </a:p>
        </p:txBody>
      </p:sp>
    </p:spTree>
    <p:extLst>
      <p:ext uri="{BB962C8B-B14F-4D97-AF65-F5344CB8AC3E}">
        <p14:creationId xmlns:p14="http://schemas.microsoft.com/office/powerpoint/2010/main" val="26312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0" y="1042057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Treaty Debates and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9E2F8-34FF-D545-A3D3-A2140565778C}"/>
              </a:ext>
            </a:extLst>
          </p:cNvPr>
          <p:cNvSpPr txBox="1"/>
          <p:nvPr/>
        </p:nvSpPr>
        <p:spPr>
          <a:xfrm>
            <a:off x="598620" y="1479779"/>
            <a:ext cx="5864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rgbClr val="FFC000"/>
                </a:solidFill>
                <a:ea typeface="+mj-ea"/>
                <a:cs typeface="+mj-cs"/>
              </a:rPr>
              <a:t>Treaty Debates – December, 1921–January, 1922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28" y="2033899"/>
            <a:ext cx="8389733" cy="4262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CAD20DA-A424-4748-9D50-5402EC07C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659825"/>
              </p:ext>
            </p:extLst>
          </p:nvPr>
        </p:nvGraphicFramePr>
        <p:xfrm>
          <a:off x="9741588" y="4164962"/>
          <a:ext cx="1817784" cy="10109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59315">
                  <a:extLst>
                    <a:ext uri="{9D8B030D-6E8A-4147-A177-3AD203B41FA5}">
                      <a16:colId xmlns:a16="http://schemas.microsoft.com/office/drawing/2014/main" val="687224722"/>
                    </a:ext>
                  </a:extLst>
                </a:gridCol>
                <a:gridCol w="1058469">
                  <a:extLst>
                    <a:ext uri="{9D8B030D-6E8A-4147-A177-3AD203B41FA5}">
                      <a16:colId xmlns:a16="http://schemas.microsoft.com/office/drawing/2014/main" val="126396351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E" dirty="0"/>
                        <a:t>The Result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562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b="1" dirty="0"/>
                        <a:t>For</a:t>
                      </a:r>
                    </a:p>
                    <a:p>
                      <a:r>
                        <a:rPr lang="en-IE" dirty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/>
                        <a:t>Against</a:t>
                      </a:r>
                    </a:p>
                    <a:p>
                      <a:r>
                        <a:rPr lang="en-IE" dirty="0"/>
                        <a:t>57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586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86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02315" y="1660096"/>
            <a:ext cx="3078223" cy="4685082"/>
            <a:chOff x="2202315" y="1499228"/>
            <a:chExt cx="3078223" cy="46850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C5A65D-6BB2-481F-AD0F-2EED92521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2315" y="1499228"/>
              <a:ext cx="3078223" cy="410030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BA78E5-3BBB-4572-8C23-ED79884C2EEA}"/>
                </a:ext>
              </a:extLst>
            </p:cNvPr>
            <p:cNvSpPr txBox="1"/>
            <p:nvPr/>
          </p:nvSpPr>
          <p:spPr>
            <a:xfrm>
              <a:off x="2352293" y="5599535"/>
              <a:ext cx="277826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600" dirty="0"/>
                <a:t>An anti-Treaty print attributed to Countess </a:t>
              </a:r>
              <a:r>
                <a:rPr lang="en-IE" sz="1600" dirty="0" err="1"/>
                <a:t>Markievicz</a:t>
              </a:r>
              <a:endParaRPr lang="en-US" sz="1600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144433" y="1660096"/>
            <a:ext cx="2778266" cy="4438861"/>
            <a:chOff x="7144433" y="1499228"/>
            <a:chExt cx="2778266" cy="44388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B85593-0AF7-4433-AA2B-69BED4C160D3}"/>
                </a:ext>
              </a:extLst>
            </p:cNvPr>
            <p:cNvSpPr txBox="1"/>
            <p:nvPr/>
          </p:nvSpPr>
          <p:spPr>
            <a:xfrm>
              <a:off x="7144433" y="5599535"/>
              <a:ext cx="277826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600" dirty="0"/>
                <a:t>A pro-Treaty poster</a:t>
              </a:r>
              <a:endParaRPr lang="en-US" sz="1600" b="1" dirty="0"/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20036" y="1499228"/>
              <a:ext cx="2627060" cy="4100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161" y="856261"/>
            <a:ext cx="8553451" cy="66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3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596571"/>
            <a:ext cx="11058991" cy="5710225"/>
            <a:chOff x="442301" y="596571"/>
            <a:chExt cx="11058991" cy="57102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054238"/>
              <a:ext cx="10691446" cy="5252558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EBBE5A5-DA6E-E44A-AA3F-26F5CF3A1FA8}"/>
              </a:ext>
            </a:extLst>
          </p:cNvPr>
          <p:cNvSpPr txBox="1"/>
          <p:nvPr/>
        </p:nvSpPr>
        <p:spPr>
          <a:xfrm>
            <a:off x="1404552" y="1699571"/>
            <a:ext cx="750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Which were pro-Treaty arguments and which were anti-Treaty arguments?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12C8010-9735-BA44-AED2-D184D1B9C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10545"/>
              </p:ext>
            </p:extLst>
          </p:nvPr>
        </p:nvGraphicFramePr>
        <p:xfrm>
          <a:off x="1492475" y="2184531"/>
          <a:ext cx="7420708" cy="39420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756639">
                  <a:extLst>
                    <a:ext uri="{9D8B030D-6E8A-4147-A177-3AD203B41FA5}">
                      <a16:colId xmlns:a16="http://schemas.microsoft.com/office/drawing/2014/main" val="2280244512"/>
                    </a:ext>
                  </a:extLst>
                </a:gridCol>
                <a:gridCol w="1318846">
                  <a:extLst>
                    <a:ext uri="{9D8B030D-6E8A-4147-A177-3AD203B41FA5}">
                      <a16:colId xmlns:a16="http://schemas.microsoft.com/office/drawing/2014/main" val="702192241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023424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Arguments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Pro-Treaty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Anti-Treaty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640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The oath of allegiance recognised the king as head of state.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7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The IRA was not able to carry on a war any longer.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623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The Treaty was a stepping stone to full independence.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2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The Treaty gave Ireland much more independence than Home Rule.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41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Better terms could have been negotiated.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85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The Treaty did not give Ireland the republic they had fought for.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778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62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1189238"/>
            <a:ext cx="11058991" cy="4576562"/>
            <a:chOff x="442301" y="1189238"/>
            <a:chExt cx="11058991" cy="457656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646905"/>
              <a:ext cx="10691446" cy="4118895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646906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1189238"/>
              <a:ext cx="1086781" cy="108678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09982DE-E294-3D4B-A1DE-9BB006204160}"/>
              </a:ext>
            </a:extLst>
          </p:cNvPr>
          <p:cNvSpPr txBox="1"/>
          <p:nvPr/>
        </p:nvSpPr>
        <p:spPr>
          <a:xfrm>
            <a:off x="1400187" y="2301657"/>
            <a:ext cx="987955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Name two members of the Sinn </a:t>
            </a:r>
            <a:r>
              <a:rPr lang="en-US" sz="2600" dirty="0" err="1"/>
              <a:t>Féin</a:t>
            </a:r>
            <a:r>
              <a:rPr lang="en-US" sz="2600" dirty="0"/>
              <a:t> delegation who went to London to negotiate the Anglo-Irish Treaty.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Why did de Valera decide not to go on the delegation?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How did the Sinn </a:t>
            </a:r>
            <a:r>
              <a:rPr lang="en-US" sz="2600" dirty="0" err="1"/>
              <a:t>Féin</a:t>
            </a:r>
            <a:r>
              <a:rPr lang="en-US" sz="2600" dirty="0"/>
              <a:t> aims for the negotiations differ from the British aims?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Outline three key terms of the Anglo-Irish Treaty.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Explain </a:t>
            </a:r>
            <a:r>
              <a:rPr lang="en-US" sz="2600" b="1" dirty="0"/>
              <a:t>one difference</a:t>
            </a:r>
            <a:r>
              <a:rPr lang="en-US" sz="2600" dirty="0"/>
              <a:t> between the pro-Treaty view on the Anglo-Irish Treaty and an anti-Treaty view.</a:t>
            </a:r>
          </a:p>
        </p:txBody>
      </p:sp>
    </p:spTree>
    <p:extLst>
      <p:ext uri="{BB962C8B-B14F-4D97-AF65-F5344CB8AC3E}">
        <p14:creationId xmlns:p14="http://schemas.microsoft.com/office/powerpoint/2010/main" val="98816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0" y="1042057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The Irish Civil War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2262188"/>
            <a:ext cx="6894547" cy="317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3745B1-EE7A-47F2-9235-6D8ADAFF6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10692"/>
              </p:ext>
            </p:extLst>
          </p:nvPr>
        </p:nvGraphicFramePr>
        <p:xfrm>
          <a:off x="7866425" y="2871949"/>
          <a:ext cx="3650255" cy="24333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35855">
                  <a:extLst>
                    <a:ext uri="{9D8B030D-6E8A-4147-A177-3AD203B41FA5}">
                      <a16:colId xmlns:a16="http://schemas.microsoft.com/office/drawing/2014/main" val="29667747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3218210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E" sz="1600" dirty="0"/>
                        <a:t>General election results June 1922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600" dirty="0"/>
                        <a:t>Sinn Féin –</a:t>
                      </a:r>
                      <a:r>
                        <a:rPr lang="en-IE" sz="1600" baseline="0" dirty="0"/>
                        <a:t> p</a:t>
                      </a:r>
                      <a:r>
                        <a:rPr lang="en-IE" sz="1600" dirty="0"/>
                        <a:t>ro-Treaty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58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499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600" dirty="0"/>
                        <a:t>Sinn Féin –</a:t>
                      </a:r>
                      <a:r>
                        <a:rPr lang="en-IE" sz="1600" baseline="0" dirty="0"/>
                        <a:t> a</a:t>
                      </a:r>
                      <a:r>
                        <a:rPr lang="en-IE" sz="1600" dirty="0"/>
                        <a:t>nti-Treaty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36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8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600" dirty="0"/>
                        <a:t>The rest (including the Labour Party) – pro-Treaty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34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64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600" dirty="0"/>
                        <a:t>Total – pro-Treaty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92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741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600" dirty="0"/>
                        <a:t>Total – anti-Treaty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36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299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0" y="1146832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The Irish Civil War – Who was Fighting?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711C07E-6A3C-40FD-96B9-34C6FE249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549497"/>
              </p:ext>
            </p:extLst>
          </p:nvPr>
        </p:nvGraphicFramePr>
        <p:xfrm>
          <a:off x="3143250" y="2720238"/>
          <a:ext cx="5676900" cy="190778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838450">
                  <a:extLst>
                    <a:ext uri="{9D8B030D-6E8A-4147-A177-3AD203B41FA5}">
                      <a16:colId xmlns:a16="http://schemas.microsoft.com/office/drawing/2014/main" val="1010752265"/>
                    </a:ext>
                  </a:extLst>
                </a:gridCol>
                <a:gridCol w="2838450">
                  <a:extLst>
                    <a:ext uri="{9D8B030D-6E8A-4147-A177-3AD203B41FA5}">
                      <a16:colId xmlns:a16="http://schemas.microsoft.com/office/drawing/2014/main" val="840439533"/>
                    </a:ext>
                  </a:extLst>
                </a:gridCol>
              </a:tblGrid>
              <a:tr h="446549">
                <a:tc>
                  <a:txBody>
                    <a:bodyPr/>
                    <a:lstStyle/>
                    <a:p>
                      <a:r>
                        <a:rPr lang="en-IE" sz="1800" dirty="0"/>
                        <a:t>Pro-Treaty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800" dirty="0"/>
                        <a:t>Anti-Treaty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152629"/>
                  </a:ext>
                </a:extLst>
              </a:tr>
              <a:tr h="446549">
                <a:tc>
                  <a:txBody>
                    <a:bodyPr/>
                    <a:lstStyle/>
                    <a:p>
                      <a:r>
                        <a:rPr lang="en-IE" sz="1800" dirty="0"/>
                        <a:t>Regulars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800" dirty="0"/>
                        <a:t>Irregulars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45683"/>
                  </a:ext>
                </a:extLst>
              </a:tr>
              <a:tr h="568139">
                <a:tc>
                  <a:txBody>
                    <a:bodyPr/>
                    <a:lstStyle/>
                    <a:p>
                      <a:r>
                        <a:rPr lang="en-IE" sz="1800" dirty="0"/>
                        <a:t>Free State government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800" dirty="0"/>
                        <a:t>Republicans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904660"/>
                  </a:ext>
                </a:extLst>
              </a:tr>
              <a:tr h="446549">
                <a:tc>
                  <a:txBody>
                    <a:bodyPr/>
                    <a:lstStyle/>
                    <a:p>
                      <a:r>
                        <a:rPr lang="en-IE" sz="1800" dirty="0"/>
                        <a:t>Government forces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755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93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842738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What was Nationalism and Unionism?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23BFD-5FC7-4702-84D2-FE6EFCD025A8}"/>
              </a:ext>
            </a:extLst>
          </p:cNvPr>
          <p:cNvSpPr txBox="1"/>
          <p:nvPr/>
        </p:nvSpPr>
        <p:spPr>
          <a:xfrm>
            <a:off x="1166324" y="1991174"/>
            <a:ext cx="3986165" cy="1631216"/>
          </a:xfrm>
          <a:prstGeom prst="rect">
            <a:avLst/>
          </a:prstGeom>
          <a:solidFill>
            <a:srgbClr val="D5DFB5"/>
          </a:solidFill>
        </p:spPr>
        <p:txBody>
          <a:bodyPr wrap="square" rtlCol="0">
            <a:spAutoFit/>
          </a:bodyPr>
          <a:lstStyle/>
          <a:p>
            <a:r>
              <a:rPr lang="en-IE" sz="2000" b="1" dirty="0"/>
              <a:t>Nationalists</a:t>
            </a:r>
          </a:p>
          <a:p>
            <a:r>
              <a:rPr lang="en-IE" sz="2000" dirty="0"/>
              <a:t>… wanted </a:t>
            </a:r>
            <a:r>
              <a:rPr lang="en-IE" sz="2000" b="1" dirty="0"/>
              <a:t>changes </a:t>
            </a:r>
            <a:r>
              <a:rPr lang="en-IE" sz="2000" dirty="0"/>
              <a:t>in the way Ireland was ruled. They wanted some form of </a:t>
            </a:r>
            <a:r>
              <a:rPr lang="en-IE" sz="2000" b="1" dirty="0"/>
              <a:t>self-government</a:t>
            </a:r>
            <a:r>
              <a:rPr lang="en-IE" sz="2000" dirty="0"/>
              <a:t> with a parliament in Dublin.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4EE249-8271-4499-B20E-37CE6420A49C}"/>
              </a:ext>
            </a:extLst>
          </p:cNvPr>
          <p:cNvSpPr txBox="1"/>
          <p:nvPr/>
        </p:nvSpPr>
        <p:spPr>
          <a:xfrm>
            <a:off x="6935371" y="1991174"/>
            <a:ext cx="3986165" cy="1631216"/>
          </a:xfrm>
          <a:prstGeom prst="rect">
            <a:avLst/>
          </a:prstGeom>
          <a:solidFill>
            <a:srgbClr val="D5DFB5"/>
          </a:solidFill>
        </p:spPr>
        <p:txBody>
          <a:bodyPr wrap="square" rtlCol="0">
            <a:spAutoFit/>
          </a:bodyPr>
          <a:lstStyle/>
          <a:p>
            <a:r>
              <a:rPr lang="en-IE" sz="2000" b="1" dirty="0"/>
              <a:t>Unionists</a:t>
            </a:r>
          </a:p>
          <a:p>
            <a:r>
              <a:rPr lang="en-IE" sz="2000" dirty="0"/>
              <a:t>… wanted to keep the system </a:t>
            </a:r>
            <a:r>
              <a:rPr lang="en-IE" sz="2000" b="1" dirty="0"/>
              <a:t>as it was</a:t>
            </a:r>
            <a:r>
              <a:rPr lang="en-IE" sz="2000" dirty="0"/>
              <a:t>, with a parliament in Westminster making laws for Ireland.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2B974-E71C-A94A-B15C-75EDB083D367}"/>
              </a:ext>
            </a:extLst>
          </p:cNvPr>
          <p:cNvSpPr txBox="1"/>
          <p:nvPr/>
        </p:nvSpPr>
        <p:spPr>
          <a:xfrm>
            <a:off x="1166323" y="5388601"/>
            <a:ext cx="3986165" cy="400110"/>
          </a:xfrm>
          <a:prstGeom prst="rect">
            <a:avLst/>
          </a:prstGeom>
          <a:solidFill>
            <a:srgbClr val="D5DFB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IE" sz="2000" dirty="0"/>
              <a:t>Mostly Catholics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CC60F-C0BC-A945-A6BE-372A852E9475}"/>
              </a:ext>
            </a:extLst>
          </p:cNvPr>
          <p:cNvSpPr txBox="1"/>
          <p:nvPr/>
        </p:nvSpPr>
        <p:spPr>
          <a:xfrm>
            <a:off x="6935369" y="5388601"/>
            <a:ext cx="3986165" cy="400110"/>
          </a:xfrm>
          <a:prstGeom prst="rect">
            <a:avLst/>
          </a:prstGeom>
          <a:solidFill>
            <a:srgbClr val="D5DFB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IE" sz="2000" dirty="0"/>
              <a:t>Mostly Protestants</a:t>
            </a:r>
            <a:endParaRPr lang="en-US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7FF06D-FA63-184D-AB9F-F577CBB44B99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3159406" y="3622390"/>
            <a:ext cx="1" cy="17662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4725C2-2FF0-E146-8562-67C4CF8F5044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8928452" y="3622390"/>
            <a:ext cx="2" cy="17662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79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0" y="1146832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The Fighting Begins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4DACB-E7BC-FD45-8CEF-688CC53651FC}"/>
              </a:ext>
            </a:extLst>
          </p:cNvPr>
          <p:cNvSpPr txBox="1"/>
          <p:nvPr/>
        </p:nvSpPr>
        <p:spPr>
          <a:xfrm>
            <a:off x="521462" y="1672865"/>
            <a:ext cx="58666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/>
              <a:t>Fighting in Dublin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Government attack on </a:t>
            </a:r>
            <a:r>
              <a:rPr lang="en-IE" sz="2000" b="1" dirty="0"/>
              <a:t>Four Courts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Victory in Dublin</a:t>
            </a:r>
          </a:p>
          <a:p>
            <a:r>
              <a:rPr lang="en-IE" sz="2000" b="1" dirty="0"/>
              <a:t>The Munster Republic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Republicans retreat </a:t>
            </a:r>
            <a:r>
              <a:rPr lang="en-IE" sz="2000" b="1" dirty="0"/>
              <a:t>behind line from Limerick to Waterford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Both cities captured by government forces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b="1" dirty="0"/>
              <a:t>Ships</a:t>
            </a:r>
            <a:r>
              <a:rPr lang="en-IE" sz="2000" dirty="0"/>
              <a:t> used to land troops in southern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Republicans </a:t>
            </a:r>
            <a:r>
              <a:rPr lang="en-IE" sz="2000" b="1" dirty="0"/>
              <a:t>retreat</a:t>
            </a:r>
            <a:r>
              <a:rPr lang="en-IE" sz="2000" dirty="0"/>
              <a:t> to the countryside</a:t>
            </a:r>
          </a:p>
          <a:p>
            <a:r>
              <a:rPr lang="en-IE" sz="2000" b="1" dirty="0"/>
              <a:t>Death of Griffith and Collins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b="1" dirty="0"/>
              <a:t>Griffith</a:t>
            </a:r>
            <a:r>
              <a:rPr lang="en-IE" sz="2000" dirty="0"/>
              <a:t> by brain haemorrhage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b="1" dirty="0"/>
              <a:t>Collins</a:t>
            </a:r>
            <a:r>
              <a:rPr lang="en-IE" sz="2000" dirty="0"/>
              <a:t> in ambush at </a:t>
            </a:r>
            <a:r>
              <a:rPr lang="en-IE" sz="2000" b="1" dirty="0" err="1"/>
              <a:t>Béal</a:t>
            </a:r>
            <a:r>
              <a:rPr lang="en-IE" sz="2000" b="1" dirty="0"/>
              <a:t> </a:t>
            </a:r>
            <a:r>
              <a:rPr lang="en-IE" sz="2000" b="1" dirty="0" err="1"/>
              <a:t>na</a:t>
            </a:r>
            <a:r>
              <a:rPr lang="en-IE" sz="2000" b="1" dirty="0"/>
              <a:t> </a:t>
            </a:r>
            <a:r>
              <a:rPr lang="en-IE" sz="2000" b="1" dirty="0" err="1"/>
              <a:t>Bláth</a:t>
            </a:r>
            <a:endParaRPr lang="en-IE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b="1" dirty="0"/>
              <a:t>Cosgrave</a:t>
            </a:r>
            <a:r>
              <a:rPr lang="en-IE" sz="2000" dirty="0"/>
              <a:t> and </a:t>
            </a:r>
            <a:r>
              <a:rPr lang="en-IE" sz="2000" b="1" dirty="0"/>
              <a:t>O’Higgins</a:t>
            </a:r>
            <a:r>
              <a:rPr lang="en-IE" sz="2000" dirty="0"/>
              <a:t> took over Free State government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5DD80-525F-4678-91A6-0FE864EF92F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956" y="1268894"/>
            <a:ext cx="3762626" cy="50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4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100138"/>
            <a:ext cx="10185916" cy="5442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3114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46523A-8491-4BD6-80D7-14F8B6020E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70" y="1700914"/>
            <a:ext cx="6407639" cy="4194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C4E759-3903-1A4A-9D05-93C03D8613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3499" y="1064526"/>
            <a:ext cx="4670161" cy="483043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0" y="1146832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Ambush at </a:t>
            </a:r>
            <a:r>
              <a:rPr lang="en-US" sz="4000" dirty="0" err="1"/>
              <a:t>Béal</a:t>
            </a:r>
            <a:r>
              <a:rPr lang="en-US" sz="4000" dirty="0"/>
              <a:t> </a:t>
            </a:r>
            <a:r>
              <a:rPr lang="en-US" sz="4000" dirty="0" err="1"/>
              <a:t>na</a:t>
            </a:r>
            <a:r>
              <a:rPr lang="en-US" sz="4000" dirty="0"/>
              <a:t> </a:t>
            </a:r>
            <a:r>
              <a:rPr lang="en-US" sz="4000" dirty="0" err="1"/>
              <a:t>Bláth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8807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68694" y="1088243"/>
            <a:ext cx="6013939" cy="5235598"/>
            <a:chOff x="1568694" y="1088243"/>
            <a:chExt cx="6013939" cy="52355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0F0169-F340-43AB-B6DF-02BE15280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8694" y="1088243"/>
              <a:ext cx="6013939" cy="47548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ED9445-A487-AE42-9B77-F5063C2393D5}"/>
                </a:ext>
              </a:extLst>
            </p:cNvPr>
            <p:cNvSpPr txBox="1"/>
            <p:nvPr/>
          </p:nvSpPr>
          <p:spPr>
            <a:xfrm>
              <a:off x="2975463" y="5954509"/>
              <a:ext cx="32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/>
                <a:t>Funeral of Michael Collins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689595" y="2722357"/>
            <a:ext cx="2404991" cy="2344944"/>
            <a:chOff x="8689595" y="2722357"/>
            <a:chExt cx="2404991" cy="23449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8969018" y="2976041"/>
              <a:ext cx="2125568" cy="20912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E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222270" y="3009575"/>
              <a:ext cx="1795403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What are the </a:t>
              </a:r>
              <a:r>
                <a:rPr lang="en-US" sz="2000" b="1" dirty="0"/>
                <a:t>strengths</a:t>
              </a:r>
              <a:r>
                <a:rPr lang="en-US" sz="2000" dirty="0"/>
                <a:t> and </a:t>
              </a:r>
              <a:r>
                <a:rPr lang="en-US" sz="2000" b="1" dirty="0"/>
                <a:t>weaknesses</a:t>
              </a:r>
              <a:r>
                <a:rPr lang="en-US" sz="2000" dirty="0"/>
                <a:t> of </a:t>
              </a:r>
              <a:r>
                <a:rPr lang="en-US" sz="2000" b="1" dirty="0"/>
                <a:t>photographs</a:t>
              </a:r>
              <a:r>
                <a:rPr lang="en-US" sz="2000" dirty="0"/>
                <a:t> as </a:t>
              </a:r>
              <a:r>
                <a:rPr lang="en-US" sz="2000" b="1" dirty="0"/>
                <a:t>sources</a:t>
              </a:r>
              <a:r>
                <a:rPr lang="en-US" sz="2000" dirty="0"/>
                <a:t> for historians?</a:t>
              </a:r>
            </a:p>
          </p:txBody>
        </p:sp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24FF1ABF-409F-4DF9-9E82-6BE5A576E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9595" y="2722357"/>
              <a:ext cx="541911" cy="507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090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0" y="1146832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Guerrilla Warfare and the End of the Civil War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83336" y="2111312"/>
            <a:ext cx="5029978" cy="3681080"/>
            <a:chOff x="583336" y="2111312"/>
            <a:chExt cx="5029978" cy="36810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9348BB-DDF2-BA45-8D96-01550208EC74}"/>
                </a:ext>
              </a:extLst>
            </p:cNvPr>
            <p:cNvSpPr txBox="1"/>
            <p:nvPr/>
          </p:nvSpPr>
          <p:spPr>
            <a:xfrm>
              <a:off x="583336" y="2111312"/>
              <a:ext cx="5029978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E" sz="2200" dirty="0"/>
                <a:t>Republicans now used </a:t>
              </a:r>
              <a:r>
                <a:rPr lang="en-IE" sz="2200" b="1" dirty="0"/>
                <a:t>guerrilla warfare</a:t>
              </a:r>
            </a:p>
            <a:p>
              <a:pPr marL="285750" indent="-285750"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endParaRPr lang="en-IE" sz="2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E" sz="2200" dirty="0"/>
                <a:t>Not as successful as in War of Independence</a:t>
              </a:r>
            </a:p>
            <a:p>
              <a:pPr marL="285750" indent="-285750"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endParaRPr lang="en-IE" sz="2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E" sz="2200" b="1" dirty="0"/>
                <a:t>Why?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IE" sz="2200" dirty="0"/>
                <a:t>Most people supported the Treaty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IE" sz="2200" dirty="0"/>
                <a:t>Free State troops knew countryside just as well as Republicans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13238-5850-EB4C-A09A-AFE1D151EE73}"/>
                </a:ext>
              </a:extLst>
            </p:cNvPr>
            <p:cNvSpPr txBox="1"/>
            <p:nvPr/>
          </p:nvSpPr>
          <p:spPr>
            <a:xfrm>
              <a:off x="775564" y="5361505"/>
              <a:ext cx="43177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200" dirty="0"/>
                <a:t>The Civil War </a:t>
              </a:r>
              <a:r>
                <a:rPr lang="en-IE" sz="2200" b="1" dirty="0"/>
                <a:t>ended</a:t>
              </a:r>
              <a:r>
                <a:rPr lang="en-IE" sz="2200" dirty="0"/>
                <a:t> in May, 1923.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40D084D-B9F6-4EB2-A065-C0A08F708F2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653" y="2537798"/>
            <a:ext cx="1493193" cy="311425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680359" y="2722357"/>
            <a:ext cx="3172658" cy="1827628"/>
            <a:chOff x="8680359" y="2722357"/>
            <a:chExt cx="3172658" cy="182762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8969018" y="2976041"/>
              <a:ext cx="2747266" cy="15739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E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222270" y="3009575"/>
              <a:ext cx="263074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Why did the Regulars/government forces win the Civil War?</a:t>
              </a:r>
            </a:p>
          </p:txBody>
        </p:sp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24FF1ABF-409F-4DF9-9E82-6BE5A576E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0359" y="2722357"/>
              <a:ext cx="541911" cy="507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1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0" y="1013482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The Consequences of the Irish Civil War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23" y="1462750"/>
            <a:ext cx="7422221" cy="524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410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596571"/>
            <a:ext cx="11058991" cy="5975679"/>
            <a:chOff x="442301" y="596571"/>
            <a:chExt cx="11058991" cy="597567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054238"/>
              <a:ext cx="10691446" cy="5518012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EBBE5A5-DA6E-E44A-AA3F-26F5CF3A1FA8}"/>
              </a:ext>
            </a:extLst>
          </p:cNvPr>
          <p:cNvSpPr txBox="1"/>
          <p:nvPr/>
        </p:nvSpPr>
        <p:spPr>
          <a:xfrm>
            <a:off x="1362461" y="1552760"/>
            <a:ext cx="5451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/>
              <a:t>Fill in the missing words from the box below: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0C65-E097-9548-9D9D-0DEA705CE825}"/>
              </a:ext>
            </a:extLst>
          </p:cNvPr>
          <p:cNvSpPr txBox="1"/>
          <p:nvPr/>
        </p:nvSpPr>
        <p:spPr>
          <a:xfrm>
            <a:off x="1375996" y="1966726"/>
            <a:ext cx="76053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Civil War was caused by divisions over the …-… Treaty. The two sides were known as the … and the … The Anti-Treaty forces captured a … … general. The Government forces began the shelling of the … … in … The Anti-Treaty forces retreated behind a line from … to … This was known as the ‘… …’ One of the leaders of the government, …, died from a brain haemorrhage. Soon after Michael Collins was killed in an … in … </a:t>
            </a:r>
            <a:r>
              <a:rPr lang="en-IE" dirty="0" err="1"/>
              <a:t>na</a:t>
            </a:r>
            <a:r>
              <a:rPr lang="en-IE" dirty="0"/>
              <a:t> … in county … The new leaders of the Free State government were … and … The Civil War resulted in the destruction of Dublin for the … in … years. The Civil War resulted in the deaths of about … people. The Civil War created great …, and the country lost some of its ablest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94B48-3239-BB4B-A54E-95036A8F45D3}"/>
              </a:ext>
            </a:extLst>
          </p:cNvPr>
          <p:cNvSpPr txBox="1"/>
          <p:nvPr/>
        </p:nvSpPr>
        <p:spPr>
          <a:xfrm>
            <a:off x="1400187" y="4642105"/>
            <a:ext cx="8420088" cy="1754326"/>
          </a:xfrm>
          <a:prstGeom prst="rect">
            <a:avLst/>
          </a:prstGeom>
          <a:solidFill>
            <a:srgbClr val="D3DBB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dirty="0"/>
              <a:t>leaders		Dublin		Munster 		bitterness</a:t>
            </a:r>
          </a:p>
          <a:p>
            <a:r>
              <a:rPr lang="en-IE" dirty="0"/>
              <a:t>ambush		Griffith		Waterford	Free State</a:t>
            </a:r>
          </a:p>
          <a:p>
            <a:r>
              <a:rPr lang="en-IE" dirty="0"/>
              <a:t>Regulars		Cosgrave		second		Four Courts</a:t>
            </a:r>
          </a:p>
          <a:p>
            <a:r>
              <a:rPr lang="en-IE" dirty="0" err="1"/>
              <a:t>Béal</a:t>
            </a:r>
            <a:r>
              <a:rPr lang="en-IE" dirty="0"/>
              <a:t>		Irregulars		6		O’Higgins</a:t>
            </a:r>
          </a:p>
          <a:p>
            <a:r>
              <a:rPr lang="en-IE" dirty="0"/>
              <a:t>Limerick		</a:t>
            </a:r>
            <a:r>
              <a:rPr lang="en-IE" dirty="0" err="1"/>
              <a:t>Bláth</a:t>
            </a:r>
            <a:r>
              <a:rPr lang="en-IE" dirty="0"/>
              <a:t>               	Cork                         	1,500</a:t>
            </a:r>
          </a:p>
          <a:p>
            <a:r>
              <a:rPr lang="en-IE" dirty="0"/>
              <a:t>Republic           	Anglo-Irish</a:t>
            </a:r>
          </a:p>
        </p:txBody>
      </p:sp>
    </p:spTree>
    <p:extLst>
      <p:ext uri="{BB962C8B-B14F-4D97-AF65-F5344CB8AC3E}">
        <p14:creationId xmlns:p14="http://schemas.microsoft.com/office/powerpoint/2010/main" val="310961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859038"/>
            <a:ext cx="11058991" cy="5304696"/>
            <a:chOff x="442301" y="859038"/>
            <a:chExt cx="11058991" cy="53046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316705"/>
              <a:ext cx="10691446" cy="4847029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316706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859038"/>
              <a:ext cx="1086781" cy="108678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09982DE-E294-3D4B-A1DE-9BB006204160}"/>
              </a:ext>
            </a:extLst>
          </p:cNvPr>
          <p:cNvSpPr txBox="1"/>
          <p:nvPr/>
        </p:nvSpPr>
        <p:spPr>
          <a:xfrm>
            <a:off x="1400187" y="1971457"/>
            <a:ext cx="987955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Select two causes of the Irish Civil War and explain how they contributed to causing the war.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What was the first action of the Civil War?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What was the Munster Republic?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How did Griffith and Collins die?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Why wasn’t guerrilla warfare successful in the Civil War compared to the War of Independence?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How did the Civil War end?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600" dirty="0"/>
              <a:t>Select two results (consequences) of the Civil War and explain their effects.</a:t>
            </a:r>
          </a:p>
        </p:txBody>
      </p:sp>
    </p:spTree>
    <p:extLst>
      <p:ext uri="{BB962C8B-B14F-4D97-AF65-F5344CB8AC3E}">
        <p14:creationId xmlns:p14="http://schemas.microsoft.com/office/powerpoint/2010/main" val="241102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596571"/>
            <a:ext cx="11058991" cy="5710225"/>
            <a:chOff x="442301" y="596571"/>
            <a:chExt cx="11058991" cy="57102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054238"/>
              <a:ext cx="10691446" cy="5252558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859148" y="2322470"/>
            <a:ext cx="1789127" cy="1667551"/>
            <a:chOff x="1859148" y="2322470"/>
            <a:chExt cx="1789127" cy="16675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7535F9A-EEC7-5148-9C43-4BA7893BD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133807">
              <a:off x="2084355" y="2345974"/>
              <a:ext cx="1563920" cy="1644047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E8B264C-A437-7447-B38D-275A6A3A651C}"/>
                </a:ext>
              </a:extLst>
            </p:cNvPr>
            <p:cNvSpPr/>
            <p:nvPr/>
          </p:nvSpPr>
          <p:spPr>
            <a:xfrm>
              <a:off x="1859148" y="2322470"/>
              <a:ext cx="367611" cy="3686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962825" y="1973210"/>
            <a:ext cx="1339524" cy="1750204"/>
            <a:chOff x="6962825" y="1973210"/>
            <a:chExt cx="1339524" cy="17502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41BA440-3882-FB48-A601-812444F58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76259">
              <a:off x="7004391" y="2038034"/>
              <a:ext cx="1297958" cy="1685380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3E42399-FEE9-AD42-810D-60FC3DCF823A}"/>
                </a:ext>
              </a:extLst>
            </p:cNvPr>
            <p:cNvSpPr/>
            <p:nvPr/>
          </p:nvSpPr>
          <p:spPr>
            <a:xfrm>
              <a:off x="6962825" y="1973210"/>
              <a:ext cx="367611" cy="3686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26368" y="2131389"/>
            <a:ext cx="1402186" cy="1682301"/>
            <a:chOff x="5326368" y="2131389"/>
            <a:chExt cx="1402186" cy="168230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C64A10-1BC6-1043-95F5-2DA6E8E91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0691" y="2131389"/>
              <a:ext cx="1297863" cy="168230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8BD41C-09CE-504B-866E-0856FCF855A0}"/>
                </a:ext>
              </a:extLst>
            </p:cNvPr>
            <p:cNvSpPr/>
            <p:nvPr/>
          </p:nvSpPr>
          <p:spPr>
            <a:xfrm>
              <a:off x="5326368" y="2132043"/>
              <a:ext cx="367611" cy="3686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680524" y="2173231"/>
            <a:ext cx="1404282" cy="1753301"/>
            <a:chOff x="3680524" y="2173231"/>
            <a:chExt cx="1404282" cy="175330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99FB89-D8F9-094B-A73D-98FC3EB64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334157">
              <a:off x="3802665" y="2206753"/>
              <a:ext cx="1282141" cy="1719779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153A7C-D04D-6141-86B7-B30791F7C95B}"/>
                </a:ext>
              </a:extLst>
            </p:cNvPr>
            <p:cNvSpPr/>
            <p:nvPr/>
          </p:nvSpPr>
          <p:spPr>
            <a:xfrm>
              <a:off x="3680524" y="2173231"/>
              <a:ext cx="367611" cy="3686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75138" y="4418227"/>
            <a:ext cx="1763372" cy="1426249"/>
            <a:chOff x="2375138" y="4418227"/>
            <a:chExt cx="1763372" cy="14262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F00B1D-73EF-5340-91A1-7F1EB86A3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29274">
              <a:off x="2682516" y="4418227"/>
              <a:ext cx="1455994" cy="1426249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1032CB0-82B4-B74C-8868-56DA17856CFC}"/>
                </a:ext>
              </a:extLst>
            </p:cNvPr>
            <p:cNvSpPr/>
            <p:nvPr/>
          </p:nvSpPr>
          <p:spPr>
            <a:xfrm>
              <a:off x="2375138" y="4509868"/>
              <a:ext cx="367611" cy="3686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55354" y="4141190"/>
            <a:ext cx="1569340" cy="1706381"/>
            <a:chOff x="4355354" y="4141190"/>
            <a:chExt cx="1569340" cy="170638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0E5648-FE9B-FC4E-BA3A-6ED52A853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0367" y="4221216"/>
              <a:ext cx="1404327" cy="1626355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10D2370-457F-5148-8D5B-9559C1BF61FA}"/>
                </a:ext>
              </a:extLst>
            </p:cNvPr>
            <p:cNvSpPr/>
            <p:nvPr/>
          </p:nvSpPr>
          <p:spPr>
            <a:xfrm>
              <a:off x="4355354" y="4141190"/>
              <a:ext cx="367611" cy="3686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dirty="0">
                  <a:solidFill>
                    <a:schemeClr val="tx1"/>
                  </a:solidFill>
                </a:rPr>
                <a:t>7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325807" y="4088191"/>
            <a:ext cx="1422521" cy="1796461"/>
            <a:chOff x="6325807" y="4088191"/>
            <a:chExt cx="1422521" cy="17964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21197B-7FDF-9E4D-8D9C-8A75D922D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4935" y="4200262"/>
              <a:ext cx="1203393" cy="168439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56022D6-8C61-E043-872A-7E20F3237321}"/>
                </a:ext>
              </a:extLst>
            </p:cNvPr>
            <p:cNvSpPr/>
            <p:nvPr/>
          </p:nvSpPr>
          <p:spPr>
            <a:xfrm>
              <a:off x="6325807" y="4088191"/>
              <a:ext cx="367611" cy="3686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177579" y="4059029"/>
            <a:ext cx="1425760" cy="1884321"/>
            <a:chOff x="8177579" y="4059029"/>
            <a:chExt cx="1425760" cy="18843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2D6504-AA43-9F44-93E4-C01DEC70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50047">
              <a:off x="8220748" y="4141562"/>
              <a:ext cx="1382591" cy="1801788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CF8E63-0298-9D45-B318-48C5B016C15F}"/>
                </a:ext>
              </a:extLst>
            </p:cNvPr>
            <p:cNvSpPr/>
            <p:nvPr/>
          </p:nvSpPr>
          <p:spPr>
            <a:xfrm>
              <a:off x="8177579" y="4059029"/>
              <a:ext cx="367611" cy="3686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dirty="0">
                  <a:solidFill>
                    <a:schemeClr val="tx1"/>
                  </a:solidFill>
                </a:rPr>
                <a:t>9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519022" y="2055036"/>
            <a:ext cx="1326955" cy="1854735"/>
            <a:chOff x="8519022" y="2055036"/>
            <a:chExt cx="1326955" cy="18547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08D5B6-3E16-1640-8969-A9A4077E8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7194">
              <a:off x="8559469" y="2204294"/>
              <a:ext cx="1286508" cy="1705477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4B8F862-7CEF-004E-B127-7E15316AA7B9}"/>
                </a:ext>
              </a:extLst>
            </p:cNvPr>
            <p:cNvSpPr/>
            <p:nvPr/>
          </p:nvSpPr>
          <p:spPr>
            <a:xfrm>
              <a:off x="8519022" y="2055036"/>
              <a:ext cx="367611" cy="3686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40680FE-AA44-2C41-8306-7CB69223F84B}"/>
              </a:ext>
            </a:extLst>
          </p:cNvPr>
          <p:cNvSpPr txBox="1"/>
          <p:nvPr/>
        </p:nvSpPr>
        <p:spPr>
          <a:xfrm>
            <a:off x="1410433" y="1638300"/>
            <a:ext cx="492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Identify the following leaders:</a:t>
            </a:r>
          </a:p>
        </p:txBody>
      </p:sp>
    </p:spTree>
    <p:extLst>
      <p:ext uri="{BB962C8B-B14F-4D97-AF65-F5344CB8AC3E}">
        <p14:creationId xmlns:p14="http://schemas.microsoft.com/office/powerpoint/2010/main" val="48537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0" y="1146832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Historical Debate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70" y="2348863"/>
            <a:ext cx="11310461" cy="266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611996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Different Nationalists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951966" y="1319882"/>
            <a:ext cx="1604530" cy="2427832"/>
            <a:chOff x="8951966" y="1319882"/>
            <a:chExt cx="1604530" cy="24278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95C98E-88A8-4581-A9A2-C8AA14E45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1966" y="1319882"/>
              <a:ext cx="1604530" cy="20834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BCEFC6-2844-452F-8463-5402B9360781}"/>
                </a:ext>
              </a:extLst>
            </p:cNvPr>
            <p:cNvSpPr txBox="1"/>
            <p:nvPr/>
          </p:nvSpPr>
          <p:spPr>
            <a:xfrm>
              <a:off x="8951966" y="3439937"/>
              <a:ext cx="160453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400" dirty="0"/>
                <a:t>Arthur Griffith</a:t>
              </a:r>
              <a:endParaRPr lang="en-US" sz="14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975509" y="3884429"/>
            <a:ext cx="1604530" cy="2520783"/>
            <a:chOff x="8975509" y="3884429"/>
            <a:chExt cx="1604530" cy="25207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3591F10-8233-4DAF-8298-8B488DF8F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5509" y="3884429"/>
              <a:ext cx="1557443" cy="217995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CD75AC-2648-41DA-BF53-B4CA657CB4EC}"/>
                </a:ext>
              </a:extLst>
            </p:cNvPr>
            <p:cNvSpPr txBox="1"/>
            <p:nvPr/>
          </p:nvSpPr>
          <p:spPr>
            <a:xfrm>
              <a:off x="8975509" y="6097435"/>
              <a:ext cx="160453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400" dirty="0"/>
                <a:t>John Redmond</a:t>
              </a:r>
              <a:endParaRPr lang="en-US" sz="1400" dirty="0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19" y="1398436"/>
            <a:ext cx="5994652" cy="4971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8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47C74A-E424-459A-B937-2ABAC79D2412}"/>
              </a:ext>
            </a:extLst>
          </p:cNvPr>
          <p:cNvSpPr txBox="1"/>
          <p:nvPr/>
        </p:nvSpPr>
        <p:spPr>
          <a:xfrm>
            <a:off x="518198" y="4387487"/>
            <a:ext cx="5924935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E" sz="1600" b="1" dirty="0"/>
              <a:t>Visit …</a:t>
            </a:r>
          </a:p>
          <a:p>
            <a:r>
              <a:rPr lang="en-IE" sz="1600" dirty="0"/>
              <a:t>Glasnevin Cemetery and Museum to learn more about the key historical figures who are buried here.</a:t>
            </a:r>
          </a:p>
          <a:p>
            <a:r>
              <a:rPr lang="en-IE" sz="1600" dirty="0"/>
              <a:t>The Garden of Remembrance, Parnell Square, Dublin </a:t>
            </a:r>
          </a:p>
          <a:p>
            <a:r>
              <a:rPr lang="en-IE" sz="1600" dirty="0"/>
              <a:t>Kilmainham Gaol, Dublin</a:t>
            </a:r>
          </a:p>
          <a:p>
            <a:r>
              <a:rPr lang="en-IE" sz="1600" dirty="0"/>
              <a:t>Independence Museum, </a:t>
            </a:r>
            <a:r>
              <a:rPr lang="en-IE" sz="1600" dirty="0" err="1"/>
              <a:t>Kilmurry</a:t>
            </a:r>
            <a:r>
              <a:rPr lang="en-IE" sz="1600" dirty="0"/>
              <a:t>, Co. Cork.</a:t>
            </a:r>
            <a:endParaRPr lang="en-US" sz="1600" dirty="0"/>
          </a:p>
        </p:txBody>
      </p:sp>
      <p:grpSp>
        <p:nvGrpSpPr>
          <p:cNvPr id="3" name="Group 2"/>
          <p:cNvGrpSpPr/>
          <p:nvPr/>
        </p:nvGrpSpPr>
        <p:grpSpPr>
          <a:xfrm>
            <a:off x="6824134" y="2142127"/>
            <a:ext cx="4767412" cy="2931547"/>
            <a:chOff x="7052734" y="889059"/>
            <a:chExt cx="4767412" cy="293154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52734" y="889059"/>
              <a:ext cx="2269068" cy="29315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551895" y="889060"/>
              <a:ext cx="2268251" cy="29315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340355C-8438-4A00-9FCD-0A58CE939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245" y="1210218"/>
            <a:ext cx="6125955" cy="281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0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518" y="1191103"/>
            <a:ext cx="10748962" cy="409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CF80BF-D305-E843-AF8E-56D086C43506}"/>
              </a:ext>
            </a:extLst>
          </p:cNvPr>
          <p:cNvSpPr txBox="1"/>
          <p:nvPr/>
        </p:nvSpPr>
        <p:spPr>
          <a:xfrm>
            <a:off x="4438648" y="5748510"/>
            <a:ext cx="331470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**Note your choices**</a:t>
            </a:r>
          </a:p>
        </p:txBody>
      </p:sp>
    </p:spTree>
    <p:extLst>
      <p:ext uri="{BB962C8B-B14F-4D97-AF65-F5344CB8AC3E}">
        <p14:creationId xmlns:p14="http://schemas.microsoft.com/office/powerpoint/2010/main" val="141137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611996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What was the Influence of Cultural Nationalism?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FF7290-D4AB-994A-B491-7E42AF91AA94}"/>
              </a:ext>
            </a:extLst>
          </p:cNvPr>
          <p:cNvSpPr txBox="1"/>
          <p:nvPr/>
        </p:nvSpPr>
        <p:spPr>
          <a:xfrm>
            <a:off x="549011" y="1957533"/>
            <a:ext cx="4077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Worked for an </a:t>
            </a:r>
            <a:r>
              <a:rPr lang="en-IE" sz="2400" b="1" dirty="0"/>
              <a:t>Irish Ireland </a:t>
            </a:r>
            <a:r>
              <a:rPr lang="en-IE" sz="2400" dirty="0"/>
              <a:t>or </a:t>
            </a:r>
            <a:r>
              <a:rPr lang="en-IE" sz="2400" b="1" dirty="0"/>
              <a:t>Gaelic Ireland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60886" y="1647191"/>
            <a:ext cx="1471946" cy="2260234"/>
            <a:chOff x="7060886" y="1647191"/>
            <a:chExt cx="1471946" cy="226023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638F627-6760-42B0-A5A5-1397172E5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60886" y="1647191"/>
              <a:ext cx="1471946" cy="190794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C91405-5937-4604-9F26-9DA8D49F7131}"/>
                </a:ext>
              </a:extLst>
            </p:cNvPr>
            <p:cNvSpPr txBox="1"/>
            <p:nvPr/>
          </p:nvSpPr>
          <p:spPr>
            <a:xfrm>
              <a:off x="7143120" y="3599648"/>
              <a:ext cx="13074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400" dirty="0"/>
                <a:t>Douglas Hyde</a:t>
              </a:r>
              <a:endParaRPr lang="en-US" sz="14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241789" y="1652587"/>
            <a:ext cx="1418405" cy="2253349"/>
            <a:chOff x="9241789" y="1652587"/>
            <a:chExt cx="1418405" cy="225334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9297C79-E96E-4919-8DC0-AC28F68C9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1789" y="1652587"/>
              <a:ext cx="1418405" cy="190255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895A6C-49B4-480A-8D48-737963B2BF23}"/>
                </a:ext>
              </a:extLst>
            </p:cNvPr>
            <p:cNvSpPr txBox="1"/>
            <p:nvPr/>
          </p:nvSpPr>
          <p:spPr>
            <a:xfrm>
              <a:off x="9297252" y="3598159"/>
              <a:ext cx="13074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400" dirty="0"/>
                <a:t>Michael Cusack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199203" y="4054310"/>
            <a:ext cx="1418405" cy="2378596"/>
            <a:chOff x="8199203" y="4054310"/>
            <a:chExt cx="1418405" cy="237859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65545E6-C60E-47A1-8780-DB73E290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9203" y="4054310"/>
              <a:ext cx="1418405" cy="201074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CAC49C-1C0E-4490-8487-D6E8AE325F89}"/>
                </a:ext>
              </a:extLst>
            </p:cNvPr>
            <p:cNvSpPr txBox="1"/>
            <p:nvPr/>
          </p:nvSpPr>
          <p:spPr>
            <a:xfrm>
              <a:off x="8310128" y="6125129"/>
              <a:ext cx="118734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400" dirty="0"/>
                <a:t>W. B. Yeats</a:t>
              </a:r>
              <a:endParaRPr lang="en-US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24866" y="3370475"/>
            <a:ext cx="5013198" cy="1841632"/>
            <a:chOff x="1224866" y="3370475"/>
            <a:chExt cx="5013198" cy="18416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ABB7E2-1B47-5A47-B84B-575F39ACD0AF}"/>
                </a:ext>
              </a:extLst>
            </p:cNvPr>
            <p:cNvSpPr txBox="1"/>
            <p:nvPr/>
          </p:nvSpPr>
          <p:spPr>
            <a:xfrm>
              <a:off x="2767916" y="3370475"/>
              <a:ext cx="1981962" cy="369332"/>
            </a:xfrm>
            <a:prstGeom prst="rect">
              <a:avLst/>
            </a:prstGeom>
            <a:solidFill>
              <a:srgbClr val="D5DFB5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/>
                <a:t>Cultural Revival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1F6FD9-6088-FC44-B350-B49011D882CD}"/>
                </a:ext>
              </a:extLst>
            </p:cNvPr>
            <p:cNvSpPr txBox="1"/>
            <p:nvPr/>
          </p:nvSpPr>
          <p:spPr>
            <a:xfrm>
              <a:off x="1224866" y="4011778"/>
              <a:ext cx="1488186" cy="1200329"/>
            </a:xfrm>
            <a:prstGeom prst="rect">
              <a:avLst/>
            </a:prstGeom>
            <a:solidFill>
              <a:srgbClr val="D5DFB5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/>
                <a:t>Gaelic Athletic</a:t>
              </a:r>
              <a:br>
                <a:rPr lang="en-IE" dirty="0"/>
              </a:br>
              <a:r>
                <a:rPr lang="en-IE" dirty="0"/>
                <a:t>Association (GAA)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86C841-C605-C949-B38A-68F162626D53}"/>
                </a:ext>
              </a:extLst>
            </p:cNvPr>
            <p:cNvSpPr txBox="1"/>
            <p:nvPr/>
          </p:nvSpPr>
          <p:spPr>
            <a:xfrm>
              <a:off x="3014804" y="4031843"/>
              <a:ext cx="1488186" cy="369332"/>
            </a:xfrm>
            <a:prstGeom prst="rect">
              <a:avLst/>
            </a:prstGeom>
            <a:solidFill>
              <a:srgbClr val="D5DFB5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/>
                <a:t>Gaelic League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DC4072-5AC5-1444-A5C3-07211EC67A14}"/>
                </a:ext>
              </a:extLst>
            </p:cNvPr>
            <p:cNvSpPr txBox="1"/>
            <p:nvPr/>
          </p:nvSpPr>
          <p:spPr>
            <a:xfrm>
              <a:off x="4749878" y="4011777"/>
              <a:ext cx="1488186" cy="923330"/>
            </a:xfrm>
            <a:prstGeom prst="rect">
              <a:avLst/>
            </a:prstGeom>
            <a:solidFill>
              <a:srgbClr val="D5DFB5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/>
                <a:t>Anglo-Irish</a:t>
              </a:r>
              <a:br>
                <a:rPr lang="en-IE" dirty="0"/>
              </a:br>
              <a:r>
                <a:rPr lang="en-IE" dirty="0"/>
                <a:t>literary movement</a:t>
              </a:r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03471E-7235-1545-B28E-15D97E38E284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rot="5400000">
              <a:off x="2727943" y="2980823"/>
              <a:ext cx="271971" cy="1789938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DB6AC438-E5EC-8947-9A4F-015D9008FD30}"/>
                </a:ext>
              </a:extLst>
            </p:cNvPr>
            <p:cNvCxnSpPr>
              <a:cxnSpLocks/>
              <a:stCxn id="18" idx="2"/>
              <a:endCxn id="21" idx="0"/>
            </p:cNvCxnSpPr>
            <p:nvPr/>
          </p:nvCxnSpPr>
          <p:spPr>
            <a:xfrm rot="16200000" flipH="1">
              <a:off x="4490449" y="3008255"/>
              <a:ext cx="271970" cy="1735074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755722" y="3870325"/>
              <a:ext cx="0" cy="161518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441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611996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Unionists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37FFA9-03FC-764C-A795-6597129B1661}"/>
              </a:ext>
            </a:extLst>
          </p:cNvPr>
          <p:cNvSpPr txBox="1"/>
          <p:nvPr/>
        </p:nvSpPr>
        <p:spPr>
          <a:xfrm>
            <a:off x="632475" y="1474535"/>
            <a:ext cx="4088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Majority lived in </a:t>
            </a:r>
            <a:r>
              <a:rPr lang="en-IE" b="1" dirty="0"/>
              <a:t>north-east of Ireland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Leaders – </a:t>
            </a:r>
            <a:r>
              <a:rPr lang="en-IE" b="1" dirty="0"/>
              <a:t>Edward Carson </a:t>
            </a:r>
            <a:r>
              <a:rPr lang="en-IE" dirty="0"/>
              <a:t>and </a:t>
            </a:r>
            <a:r>
              <a:rPr lang="en-IE" b="1" dirty="0"/>
              <a:t>James Craig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878078" y="2548123"/>
            <a:ext cx="1597447" cy="3317420"/>
            <a:chOff x="1878078" y="2548123"/>
            <a:chExt cx="1597447" cy="33174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C406D8-5C57-4C70-B40B-2D3363CBABFC}"/>
                </a:ext>
              </a:extLst>
            </p:cNvPr>
            <p:cNvSpPr/>
            <p:nvPr/>
          </p:nvSpPr>
          <p:spPr>
            <a:xfrm>
              <a:off x="1960705" y="2548123"/>
              <a:ext cx="1432193" cy="557354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600" b="1" dirty="0">
                  <a:solidFill>
                    <a:schemeClr val="tx1"/>
                  </a:solidFill>
                </a:rPr>
                <a:t>Unionism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B929C5-0DBB-4876-9C0E-EF7B8589E2E9}"/>
                </a:ext>
              </a:extLst>
            </p:cNvPr>
            <p:cNvSpPr/>
            <p:nvPr/>
          </p:nvSpPr>
          <p:spPr>
            <a:xfrm>
              <a:off x="1960705" y="3482893"/>
              <a:ext cx="1432193" cy="678539"/>
            </a:xfrm>
            <a:prstGeom prst="rect">
              <a:avLst/>
            </a:prstGeom>
            <a:solidFill>
              <a:srgbClr val="D5DFB5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sz="1600" dirty="0"/>
                <a:t>Mostly in north-east of Ireland</a:t>
              </a:r>
              <a:endParaRPr lang="en-US" sz="16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75C523-FAF6-457B-8A90-4D40CDF5C1F6}"/>
                </a:ext>
              </a:extLst>
            </p:cNvPr>
            <p:cNvSpPr/>
            <p:nvPr/>
          </p:nvSpPr>
          <p:spPr>
            <a:xfrm>
              <a:off x="1878078" y="4576570"/>
              <a:ext cx="1597447" cy="1288973"/>
            </a:xfrm>
            <a:prstGeom prst="rect">
              <a:avLst/>
            </a:prstGeom>
            <a:solidFill>
              <a:srgbClr val="D5DFB5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sz="1600" dirty="0"/>
                <a:t>Retain the </a:t>
              </a:r>
              <a:r>
                <a:rPr lang="en-IE" sz="1600" b="1" dirty="0"/>
                <a:t>Act of Union</a:t>
              </a:r>
              <a:r>
                <a:rPr lang="en-IE" sz="1600" dirty="0"/>
                <a:t> – Laws for Ireland made in parliament in Westminster</a:t>
              </a:r>
              <a:endParaRPr lang="en-US" sz="160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48460C-72E6-4037-832C-C21291011F3A}"/>
                </a:ext>
              </a:extLst>
            </p:cNvPr>
            <p:cNvCxnSpPr>
              <a:cxnSpLocks/>
              <a:stCxn id="6" idx="0"/>
              <a:endCxn id="5" idx="2"/>
            </p:cNvCxnSpPr>
            <p:nvPr/>
          </p:nvCxnSpPr>
          <p:spPr>
            <a:xfrm flipV="1">
              <a:off x="2676802" y="3105477"/>
              <a:ext cx="0" cy="37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DA08991-EDC6-4A05-9528-BE3A17DB10E8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2676802" y="4161432"/>
              <a:ext cx="0" cy="4151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D133C42-F1D8-4BDF-99BA-734F5E0CA95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222" y="2228076"/>
            <a:ext cx="2489828" cy="28717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E6F27E-77C8-8C4D-A041-D392D7BB847D}"/>
              </a:ext>
            </a:extLst>
          </p:cNvPr>
          <p:cNvSpPr txBox="1"/>
          <p:nvPr/>
        </p:nvSpPr>
        <p:spPr>
          <a:xfrm>
            <a:off x="4860212" y="5099786"/>
            <a:ext cx="19898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Edward Carson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3CEC52-0438-AD45-A4AE-AC77A105638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255" y="1353309"/>
            <a:ext cx="3017038" cy="391165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468502" y="5369285"/>
            <a:ext cx="3561791" cy="1304980"/>
            <a:chOff x="7468502" y="5369285"/>
            <a:chExt cx="3561791" cy="130498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7736458" y="5633112"/>
              <a:ext cx="3293835" cy="104115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/>
              <a:r>
                <a:rPr lang="en-US" b="1" dirty="0">
                  <a:solidFill>
                    <a:schemeClr val="tx1"/>
                  </a:solidFill>
                </a:rPr>
                <a:t>Why were Unionist MPs mainly elected in the north-east of Ireland?</a:t>
              </a:r>
            </a:p>
          </p:txBody>
        </p:sp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1B96340B-2083-4AA6-A9AD-407F58125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8502" y="5369285"/>
              <a:ext cx="535912" cy="50175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D0DBBAC-E548-5848-97AA-3E30301BDAE3}"/>
              </a:ext>
            </a:extLst>
          </p:cNvPr>
          <p:cNvSpPr txBox="1"/>
          <p:nvPr/>
        </p:nvSpPr>
        <p:spPr>
          <a:xfrm>
            <a:off x="7664227" y="888995"/>
            <a:ext cx="3715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b="1" dirty="0"/>
              <a:t>1910 General election results</a:t>
            </a:r>
          </a:p>
        </p:txBody>
      </p:sp>
    </p:spTree>
    <p:extLst>
      <p:ext uri="{BB962C8B-B14F-4D97-AF65-F5344CB8AC3E}">
        <p14:creationId xmlns:p14="http://schemas.microsoft.com/office/powerpoint/2010/main" val="309497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8888</TotalTime>
  <Words>4245</Words>
  <Application>Microsoft Office PowerPoint</Application>
  <PresentationFormat>Widescreen</PresentationFormat>
  <Paragraphs>511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Arial Narrow</vt:lpstr>
      <vt:lpstr>Calibri</vt:lpstr>
      <vt:lpstr>Century</vt:lpstr>
      <vt:lpstr>Times New Roman</vt:lpstr>
      <vt:lpstr>Wingdings</vt:lpstr>
      <vt:lpstr>Office Theme</vt:lpstr>
      <vt:lpstr>The Rise and Impact of Nationalism and Unionism in Ireland, 1911–23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Pearse and the Use of Violence</vt:lpstr>
      <vt:lpstr>PowerPoint Presentation</vt:lpstr>
      <vt:lpstr>The Rising Goes Ahead</vt:lpstr>
      <vt:lpstr>PowerPoint Presentation</vt:lpstr>
      <vt:lpstr>The British Government Reaction</vt:lpstr>
      <vt:lpstr>PowerPoint Presentation</vt:lpstr>
      <vt:lpstr>Why did the 1916 Rising Fail?</vt:lpstr>
      <vt:lpstr>The Results of the 1916 Rising</vt:lpstr>
      <vt:lpstr>PowerPoint Presentation</vt:lpstr>
      <vt:lpstr>New Interpretations</vt:lpstr>
      <vt:lpstr>PowerPoint Presentation</vt:lpstr>
      <vt:lpstr>The Rise of Sinn Féin</vt:lpstr>
      <vt:lpstr>PowerPoint Presentation</vt:lpstr>
      <vt:lpstr>The Independence Struggle, 1919–21</vt:lpstr>
      <vt:lpstr>The Independence Struggle, 1919–21</vt:lpstr>
      <vt:lpstr>PowerPoint Presentation</vt:lpstr>
      <vt:lpstr>War of Independence, 1919–21</vt:lpstr>
      <vt:lpstr>PowerPoint Presentation</vt:lpstr>
      <vt:lpstr>British Response</vt:lpstr>
      <vt:lpstr>PowerPoint Presentation</vt:lpstr>
      <vt:lpstr>Major Incidents of the War of Independence</vt:lpstr>
      <vt:lpstr>Major Incidents of the War of Independence</vt:lpstr>
      <vt:lpstr>Peace</vt:lpstr>
      <vt:lpstr>PowerPoint Presentation</vt:lpstr>
      <vt:lpstr>PowerPoint Presentation</vt:lpstr>
      <vt:lpstr>The Foundation of Northern Ireland</vt:lpstr>
      <vt:lpstr>Conflict between Unionists and Nationalists</vt:lpstr>
      <vt:lpstr>PowerPoint Presentation</vt:lpstr>
      <vt:lpstr>The Anglo-Irish Treaty, 1921</vt:lpstr>
      <vt:lpstr>The Terms of the Anglo-Irish Treaty, 1921</vt:lpstr>
      <vt:lpstr>Treaty Debates and Result</vt:lpstr>
      <vt:lpstr>PowerPoint Presentation</vt:lpstr>
      <vt:lpstr>PowerPoint Presentation</vt:lpstr>
      <vt:lpstr>PowerPoint Presentation</vt:lpstr>
      <vt:lpstr>The Irish Civil War</vt:lpstr>
      <vt:lpstr>The Irish Civil War – Who was Fighting?</vt:lpstr>
      <vt:lpstr>The Fighting Begins</vt:lpstr>
      <vt:lpstr>PowerPoint Presentation</vt:lpstr>
      <vt:lpstr>Ambush at Béal na Bláth</vt:lpstr>
      <vt:lpstr>PowerPoint Presentation</vt:lpstr>
      <vt:lpstr>Guerrilla Warfare and the End of the Civil War</vt:lpstr>
      <vt:lpstr>The Consequences of the Irish Civil War</vt:lpstr>
      <vt:lpstr>PowerPoint Presentation</vt:lpstr>
      <vt:lpstr>PowerPoint Presentation</vt:lpstr>
      <vt:lpstr>PowerPoint Presentation</vt:lpstr>
      <vt:lpstr>Historical Debate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Plantation of Ulster &amp; the Growth of Towns – Influencing Identity</dc:title>
  <dc:creator>Alyson Gray</dc:creator>
  <cp:lastModifiedBy>Emma O'Donoghue</cp:lastModifiedBy>
  <cp:revision>419</cp:revision>
  <dcterms:created xsi:type="dcterms:W3CDTF">2021-12-21T16:09:18Z</dcterms:created>
  <dcterms:modified xsi:type="dcterms:W3CDTF">2022-09-16T13:29:42Z</dcterms:modified>
</cp:coreProperties>
</file>